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5143500" type="screen16x9"/>
  <p:notesSz cx="6858000" cy="9144000"/>
  <p:embeddedFontLst>
    <p:embeddedFont>
      <p:font typeface="Lexend Deca" panose="020B0604020202020204" charset="0"/>
      <p:regular r:id="rId19"/>
      <p:bold r:id="rId20"/>
    </p:embeddedFont>
    <p:embeddedFont>
      <p:font typeface="Open Sans" panose="020B0606030504020204" pitchFamily="34" charset="0"/>
      <p:regular r:id="rId21"/>
      <p:bold r:id="rId22"/>
      <p:italic r:id="rId23"/>
      <p:boldItalic r:id="rId24"/>
    </p:embeddedFont>
    <p:embeddedFont>
      <p:font typeface="Open Sans Light" panose="020B030603050402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3" autoAdjust="0"/>
    <p:restoredTop sz="86375" autoAdjust="0"/>
  </p:normalViewPr>
  <p:slideViewPr>
    <p:cSldViewPr snapToGrid="0">
      <p:cViewPr varScale="1">
        <p:scale>
          <a:sx n="109" d="100"/>
          <a:sy n="109" d="100"/>
        </p:scale>
        <p:origin x="114" y="3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elp.turnitin.com/draft-coach/administrator/draft-coach.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b55f6d33a3_4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b55f6d33a3_4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b35d6f1edd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b35d6f1edd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b35d6f1edd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b35d6f1edd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Note to instructors:</a:t>
            </a:r>
            <a:r>
              <a:rPr lang="en"/>
              <a:t> Consider purposefully discussing strategic use of Similarity Checks with students to avoid situations where the checks are used too rapidly. Access helpful information regarding different ways to approach the use of these checks by following the “How should I use these checks?” link within the add-on.</a:t>
            </a:r>
            <a:endParaRPr/>
          </a:p>
          <a:p>
            <a:pPr marL="45720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35d6f1edd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35d6f1edd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35d6f1edd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b35d6f1edd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Note to instructors:</a:t>
            </a:r>
            <a:r>
              <a:rPr lang="en">
                <a:solidFill>
                  <a:schemeClr val="dk1"/>
                </a:solidFill>
              </a:rPr>
              <a:t> Consider purposefully discussing strategic use of Citations Checks with students to avoid situations where the checks are used too quickly. While students do have unlimited opportunities to use these checks, they should be encouraged to use them purposefully, using the information provided in the report to revise their work effectively. Access helpful information regarding different ways to approach the use of these checks by following the “How should I use these checks?” link within the add-on.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bdbed3f3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0bdbed3f3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bdbed3f3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0bdbed3f3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Note to instructors:</a:t>
            </a:r>
            <a:r>
              <a:rPr lang="en">
                <a:solidFill>
                  <a:schemeClr val="dk1"/>
                </a:solidFill>
              </a:rPr>
              <a:t> Consider purposefully discussing strategic use of Grammar Guide with students to avoid situations where checks are used too quickly and feedback is not interacted with effectively. While students do have unlimited opportunities to use these checks, they should be encouraged to use them purposefully, reading each piece of feedback carefully in order to determine the most effective revisions to make within their writing. Access helpful information regarding different ways to approach the use of these checks by following the “How should I use these checks?” link within the add-on.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530af1389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b530af138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35d6f1ed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35d6f1ed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35d6f1edd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35d6f1edd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Note to instructors:</a:t>
            </a:r>
            <a:r>
              <a:rPr lang="en">
                <a:solidFill>
                  <a:schemeClr val="dk1"/>
                </a:solidFill>
              </a:rPr>
              <a:t> Your school’s Turnitin administrator will need to set up Turnitin Draft Coach at the school level prior to your students being able to access the add-on. Ensure that step has been completed before directing your students to attempt adding the add-in to their Word docs accounts.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your school’s Turnitin administrator has not yet set up Draft Coach for your school, ask them to follow the steps at </a:t>
            </a:r>
            <a:r>
              <a:rPr lang="en" u="sng">
                <a:solidFill>
                  <a:schemeClr val="hlink"/>
                </a:solidFill>
                <a:hlinkClick r:id="rId3"/>
              </a:rPr>
              <a:t>https://help.turnitin.com/draft-coach/administrator/draft-coach.htm</a:t>
            </a:r>
            <a:r>
              <a:rPr lang="en">
                <a:solidFill>
                  <a:schemeClr val="dk1"/>
                </a:solidFill>
              </a:rPr>
              <a:t>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530af138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b530af138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Note to instructors:</a:t>
            </a:r>
            <a:r>
              <a:rPr lang="en"/>
              <a:t> Consider walking through steps 1-4 with your students the first time. You can demonstrate how you might use Draft Coach in order to help them clearly see how they you expect them to use it on their own. Be sure to demonstrate using a document that includes quoted and/or unquoted source material, citations, and bibliographic material in order to fully demonstrate the functionality available within Draft Coach.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b35d6f1edd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b35d6f1edd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Note to instructors:</a:t>
            </a:r>
            <a:r>
              <a:rPr lang="en"/>
              <a:t> Consider walking through steps 1-4 with your students the first time. You can demonstrate how you might use Draft Coach in order to help them clearly see how they you expect them to use it on their own. Be sure to demonstrate using a document that includes quoted and/or unquoted source material, citations, and bibliographic material in order to fully demonstrate the functionality available within Draft Coach.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b530af138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b530af138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35d6f1ed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b35d6f1ed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b35d6f1edd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b35d6f1edd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Note to instructors:</a:t>
            </a:r>
            <a:r>
              <a:rPr lang="en">
                <a:solidFill>
                  <a:schemeClr val="dk1"/>
                </a:solidFill>
              </a:rPr>
              <a:t> Be sure students clearly understand the differences between the Similarity Check, the Citations Check, and Grammar Guide as well as how they can be used together, prior to asking them to use Draft Coach on their own. This will help ensure the efficacy of the add-on during independent student use.</a:t>
            </a: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530af1389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b530af138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blue with logo">
  <p:cSld name="CUSTOM_2">
    <p:bg>
      <p:bgPr>
        <a:solidFill>
          <a:srgbClr val="003C46"/>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720000" y="2252500"/>
            <a:ext cx="7731300" cy="9141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100"/>
              <a:buFont typeface="Lexend Deca"/>
              <a:buNone/>
              <a:defRPr sz="3100">
                <a:solidFill>
                  <a:srgbClr val="FFFFFF"/>
                </a:solidFill>
                <a:latin typeface="Lexend Deca"/>
                <a:ea typeface="Lexend Deca"/>
                <a:cs typeface="Lexend Deca"/>
                <a:sym typeface="Lexend Deca"/>
              </a:defRPr>
            </a:lvl1pPr>
            <a:lvl2pPr lvl="1"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2pPr>
            <a:lvl3pPr lvl="2"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3pPr>
            <a:lvl4pPr lvl="3"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4pPr>
            <a:lvl5pPr lvl="4"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5pPr>
            <a:lvl6pPr lvl="5"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6pPr>
            <a:lvl7pPr lvl="6"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7pPr>
            <a:lvl8pPr lvl="7"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8pPr>
            <a:lvl9pPr lvl="8"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9pPr>
          </a:lstStyle>
          <a:p>
            <a:endParaRPr/>
          </a:p>
        </p:txBody>
      </p:sp>
      <p:sp>
        <p:nvSpPr>
          <p:cNvPr id="11" name="Google Shape;11;p2"/>
          <p:cNvSpPr txBox="1">
            <a:spLocks noGrp="1"/>
          </p:cNvSpPr>
          <p:nvPr>
            <p:ph type="subTitle" idx="1"/>
          </p:nvPr>
        </p:nvSpPr>
        <p:spPr>
          <a:xfrm>
            <a:off x="720000" y="3090400"/>
            <a:ext cx="5152200" cy="46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100">
                <a:solidFill>
                  <a:srgbClr val="FFFFFF"/>
                </a:solidFill>
                <a:latin typeface="Open Sans"/>
                <a:ea typeface="Open Sans"/>
                <a:cs typeface="Open Sans"/>
                <a:sym typeface="Open Sans"/>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12" name="Google Shape;12;p2"/>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3" name="Google Shape;13;p2"/>
          <p:cNvSpPr txBox="1"/>
          <p:nvPr/>
        </p:nvSpPr>
        <p:spPr>
          <a:xfrm>
            <a:off x="277212" y="4771000"/>
            <a:ext cx="2005500" cy="232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FFF"/>
              </a:buClr>
              <a:buFont typeface="Helvetica Neue"/>
              <a:buNone/>
            </a:pPr>
            <a:r>
              <a:rPr lang="en" sz="600">
                <a:solidFill>
                  <a:srgbClr val="B2C4C7"/>
                </a:solidFill>
                <a:latin typeface="Open Sans"/>
                <a:ea typeface="Open Sans"/>
                <a:cs typeface="Open Sans"/>
                <a:sym typeface="Open Sans"/>
              </a:rPr>
              <a:t>© 2021 Turnitin LLC. All rights reserved.</a:t>
            </a:r>
            <a:endParaRPr sz="600">
              <a:solidFill>
                <a:srgbClr val="B2C4C7"/>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 Title &amp; Square Image">
  <p:cSld name="TITLE_1">
    <p:spTree>
      <p:nvGrpSpPr>
        <p:cNvPr id="1" name="Shape 57"/>
        <p:cNvGrpSpPr/>
        <p:nvPr/>
      </p:nvGrpSpPr>
      <p:grpSpPr>
        <a:xfrm>
          <a:off x="0" y="0"/>
          <a:ext cx="0" cy="0"/>
          <a:chOff x="0" y="0"/>
          <a:chExt cx="0" cy="0"/>
        </a:xfrm>
      </p:grpSpPr>
      <p:sp>
        <p:nvSpPr>
          <p:cNvPr id="58" name="Google Shape;58;p11"/>
          <p:cNvSpPr txBox="1">
            <a:spLocks noGrp="1"/>
          </p:cNvSpPr>
          <p:nvPr>
            <p:ph type="ctrTitle"/>
          </p:nvPr>
        </p:nvSpPr>
        <p:spPr>
          <a:xfrm>
            <a:off x="658800" y="1702800"/>
            <a:ext cx="3153600" cy="231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a:endParaRPr/>
          </a:p>
        </p:txBody>
      </p:sp>
      <p:pic>
        <p:nvPicPr>
          <p:cNvPr id="59" name="Google Shape;59;p11"/>
          <p:cNvPicPr preferRelativeResize="0"/>
          <p:nvPr/>
        </p:nvPicPr>
        <p:blipFill rotWithShape="1">
          <a:blip r:embed="rId2">
            <a:alphaModFix/>
          </a:blip>
          <a:srcRect l="13413" t="13406" r="13406" b="13413"/>
          <a:stretch/>
        </p:blipFill>
        <p:spPr>
          <a:xfrm>
            <a:off x="7499650" y="187241"/>
            <a:ext cx="1319491" cy="583199"/>
          </a:xfrm>
          <a:prstGeom prst="rect">
            <a:avLst/>
          </a:prstGeom>
          <a:noFill/>
          <a:ln>
            <a:noFill/>
          </a:ln>
        </p:spPr>
      </p:pic>
      <p:sp>
        <p:nvSpPr>
          <p:cNvPr id="60" name="Google Shape;60;p11"/>
          <p:cNvSpPr txBox="1"/>
          <p:nvPr/>
        </p:nvSpPr>
        <p:spPr>
          <a:xfrm>
            <a:off x="277212" y="4771000"/>
            <a:ext cx="2005500" cy="232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 blue with logo 1">
  <p:cSld name="CUSTOM_2_2">
    <p:bg>
      <p:bgPr>
        <a:solidFill>
          <a:srgbClr val="003C46"/>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 name="Google Shape;16;p3"/>
          <p:cNvSpPr/>
          <p:nvPr/>
        </p:nvSpPr>
        <p:spPr>
          <a:xfrm>
            <a:off x="0" y="0"/>
            <a:ext cx="9144000" cy="5143500"/>
          </a:xfrm>
          <a:prstGeom prst="rect">
            <a:avLst/>
          </a:prstGeom>
          <a:gradFill>
            <a:gsLst>
              <a:gs pos="0">
                <a:srgbClr val="000000">
                  <a:alpha val="16470"/>
                  <a:alpha val="16200"/>
                </a:srgbClr>
              </a:gs>
              <a:gs pos="61000">
                <a:srgbClr val="000000">
                  <a:alpha val="16078"/>
                  <a:alpha val="16200"/>
                </a:srgbClr>
              </a:gs>
              <a:gs pos="100000">
                <a:srgbClr val="000000">
                  <a:alpha val="0"/>
                  <a:alpha val="16200"/>
                </a:srgb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720000" y="2252500"/>
            <a:ext cx="7731300" cy="9141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100"/>
              <a:buFont typeface="Lexend Deca"/>
              <a:buNone/>
              <a:defRPr sz="3100">
                <a:solidFill>
                  <a:srgbClr val="FFFFFF"/>
                </a:solidFill>
                <a:latin typeface="Lexend Deca"/>
                <a:ea typeface="Lexend Deca"/>
                <a:cs typeface="Lexend Deca"/>
                <a:sym typeface="Lexend Deca"/>
              </a:defRPr>
            </a:lvl1pPr>
            <a:lvl2pPr lvl="1"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2pPr>
            <a:lvl3pPr lvl="2"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3pPr>
            <a:lvl4pPr lvl="3"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4pPr>
            <a:lvl5pPr lvl="4"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5pPr>
            <a:lvl6pPr lvl="5"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6pPr>
            <a:lvl7pPr lvl="6"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7pPr>
            <a:lvl8pPr lvl="7"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8pPr>
            <a:lvl9pPr lvl="8"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9pPr>
          </a:lstStyle>
          <a:p>
            <a:endParaRPr/>
          </a:p>
        </p:txBody>
      </p:sp>
      <p:sp>
        <p:nvSpPr>
          <p:cNvPr id="18" name="Google Shape;18;p3"/>
          <p:cNvSpPr txBox="1">
            <a:spLocks noGrp="1"/>
          </p:cNvSpPr>
          <p:nvPr>
            <p:ph type="subTitle" idx="1"/>
          </p:nvPr>
        </p:nvSpPr>
        <p:spPr>
          <a:xfrm>
            <a:off x="720000" y="3090400"/>
            <a:ext cx="5152200" cy="46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100">
                <a:solidFill>
                  <a:srgbClr val="FFFFFF"/>
                </a:solidFill>
                <a:latin typeface="Open Sans"/>
                <a:ea typeface="Open Sans"/>
                <a:cs typeface="Open Sans"/>
                <a:sym typeface="Open Sans"/>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9" name="Google Shape;19;p3"/>
          <p:cNvSpPr txBox="1"/>
          <p:nvPr/>
        </p:nvSpPr>
        <p:spPr>
          <a:xfrm>
            <a:off x="277212" y="4771000"/>
            <a:ext cx="2005500" cy="232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FFF"/>
              </a:buClr>
              <a:buFont typeface="Helvetica Neue"/>
              <a:buNone/>
            </a:pPr>
            <a:r>
              <a:rPr lang="en" sz="600">
                <a:solidFill>
                  <a:srgbClr val="B2C4C7"/>
                </a:solidFill>
                <a:latin typeface="Open Sans"/>
                <a:ea typeface="Open Sans"/>
                <a:cs typeface="Open Sans"/>
                <a:sym typeface="Open Sans"/>
              </a:rPr>
              <a:t>© 2021 Turnitin LLC. All rights reserved.</a:t>
            </a:r>
            <a:endParaRPr sz="600">
              <a:solidFill>
                <a:srgbClr val="B2C4C7"/>
              </a:solidFill>
              <a:latin typeface="Open Sans"/>
              <a:ea typeface="Open Sans"/>
              <a:cs typeface="Open Sans"/>
              <a:sym typeface="Open Sans"/>
            </a:endParaRPr>
          </a:p>
        </p:txBody>
      </p:sp>
      <p:pic>
        <p:nvPicPr>
          <p:cNvPr id="20" name="Google Shape;20;p3"/>
          <p:cNvPicPr preferRelativeResize="0"/>
          <p:nvPr/>
        </p:nvPicPr>
        <p:blipFill rotWithShape="1">
          <a:blip r:embed="rId3">
            <a:alphaModFix/>
          </a:blip>
          <a:srcRect l="13413" t="13406" r="13406" b="13413"/>
          <a:stretch/>
        </p:blipFill>
        <p:spPr>
          <a:xfrm>
            <a:off x="7499650" y="187241"/>
            <a:ext cx="1319491" cy="5831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 blue with logo 1 2">
  <p:cSld name="CUSTOM_2_2_2">
    <p:bg>
      <p:bgPr>
        <a:solidFill>
          <a:srgbClr val="003C46"/>
        </a:solid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4"/>
          <p:cNvSpPr/>
          <p:nvPr/>
        </p:nvSpPr>
        <p:spPr>
          <a:xfrm>
            <a:off x="0" y="0"/>
            <a:ext cx="9144000" cy="5143500"/>
          </a:xfrm>
          <a:prstGeom prst="rect">
            <a:avLst/>
          </a:prstGeom>
          <a:gradFill>
            <a:gsLst>
              <a:gs pos="0">
                <a:srgbClr val="000000">
                  <a:alpha val="16470"/>
                  <a:alpha val="16200"/>
                </a:srgbClr>
              </a:gs>
              <a:gs pos="61000">
                <a:srgbClr val="000000">
                  <a:alpha val="16078"/>
                  <a:alpha val="16200"/>
                </a:srgbClr>
              </a:gs>
              <a:gs pos="100000">
                <a:srgbClr val="000000">
                  <a:alpha val="0"/>
                  <a:alpha val="16200"/>
                </a:srgb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title"/>
          </p:nvPr>
        </p:nvSpPr>
        <p:spPr>
          <a:xfrm>
            <a:off x="720000" y="2252500"/>
            <a:ext cx="7731300" cy="9141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100"/>
              <a:buFont typeface="Lexend Deca"/>
              <a:buNone/>
              <a:defRPr sz="3100">
                <a:solidFill>
                  <a:srgbClr val="FFFFFF"/>
                </a:solidFill>
                <a:latin typeface="Lexend Deca"/>
                <a:ea typeface="Lexend Deca"/>
                <a:cs typeface="Lexend Deca"/>
                <a:sym typeface="Lexend Deca"/>
              </a:defRPr>
            </a:lvl1pPr>
            <a:lvl2pPr lvl="1"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2pPr>
            <a:lvl3pPr lvl="2"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3pPr>
            <a:lvl4pPr lvl="3"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4pPr>
            <a:lvl5pPr lvl="4"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5pPr>
            <a:lvl6pPr lvl="5"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6pPr>
            <a:lvl7pPr lvl="6"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7pPr>
            <a:lvl8pPr lvl="7"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8pPr>
            <a:lvl9pPr lvl="8"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9pPr>
          </a:lstStyle>
          <a:p>
            <a:endParaRPr/>
          </a:p>
        </p:txBody>
      </p:sp>
      <p:sp>
        <p:nvSpPr>
          <p:cNvPr id="25" name="Google Shape;25;p4"/>
          <p:cNvSpPr txBox="1">
            <a:spLocks noGrp="1"/>
          </p:cNvSpPr>
          <p:nvPr>
            <p:ph type="subTitle" idx="1"/>
          </p:nvPr>
        </p:nvSpPr>
        <p:spPr>
          <a:xfrm>
            <a:off x="720000" y="3090400"/>
            <a:ext cx="5152200" cy="46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100">
                <a:solidFill>
                  <a:srgbClr val="FFFFFF"/>
                </a:solidFill>
                <a:latin typeface="Open Sans"/>
                <a:ea typeface="Open Sans"/>
                <a:cs typeface="Open Sans"/>
                <a:sym typeface="Open Sans"/>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6" name="Google Shape;26;p4"/>
          <p:cNvSpPr txBox="1"/>
          <p:nvPr/>
        </p:nvSpPr>
        <p:spPr>
          <a:xfrm>
            <a:off x="277212" y="4771000"/>
            <a:ext cx="2005500" cy="232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FFF"/>
              </a:buClr>
              <a:buFont typeface="Helvetica Neue"/>
              <a:buNone/>
            </a:pPr>
            <a:r>
              <a:rPr lang="en" sz="600">
                <a:solidFill>
                  <a:srgbClr val="B2C4C7"/>
                </a:solidFill>
                <a:latin typeface="Open Sans"/>
                <a:ea typeface="Open Sans"/>
                <a:cs typeface="Open Sans"/>
                <a:sym typeface="Open Sans"/>
              </a:rPr>
              <a:t>© 2021 Turnitin LLC. All rights reserved.</a:t>
            </a:r>
            <a:endParaRPr sz="600">
              <a:solidFill>
                <a:srgbClr val="B2C4C7"/>
              </a:solidFill>
              <a:latin typeface="Open Sans"/>
              <a:ea typeface="Open Sans"/>
              <a:cs typeface="Open Sans"/>
              <a:sym typeface="Open Sans"/>
            </a:endParaRPr>
          </a:p>
        </p:txBody>
      </p:sp>
      <p:pic>
        <p:nvPicPr>
          <p:cNvPr id="27" name="Google Shape;27;p4"/>
          <p:cNvPicPr preferRelativeResize="0"/>
          <p:nvPr/>
        </p:nvPicPr>
        <p:blipFill rotWithShape="1">
          <a:blip r:embed="rId3">
            <a:alphaModFix/>
          </a:blip>
          <a:srcRect l="13413" t="13406" r="13406" b="13413"/>
          <a:stretch/>
        </p:blipFill>
        <p:spPr>
          <a:xfrm>
            <a:off x="7499650" y="187241"/>
            <a:ext cx="1319491" cy="5831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 blue with logo 1 1">
  <p:cSld name="CUSTOM_2_2_1">
    <p:bg>
      <p:bgPr>
        <a:solidFill>
          <a:srgbClr val="003C46"/>
        </a:solidFill>
        <a:effectLst/>
      </p:bgPr>
    </p:bg>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 name="Google Shape;30;p5"/>
          <p:cNvSpPr/>
          <p:nvPr/>
        </p:nvSpPr>
        <p:spPr>
          <a:xfrm>
            <a:off x="0" y="0"/>
            <a:ext cx="9144000" cy="5143500"/>
          </a:xfrm>
          <a:prstGeom prst="rect">
            <a:avLst/>
          </a:prstGeom>
          <a:gradFill>
            <a:gsLst>
              <a:gs pos="0">
                <a:srgbClr val="000000">
                  <a:alpha val="16470"/>
                  <a:alpha val="16200"/>
                </a:srgbClr>
              </a:gs>
              <a:gs pos="61000">
                <a:srgbClr val="000000">
                  <a:alpha val="16078"/>
                  <a:alpha val="16200"/>
                </a:srgbClr>
              </a:gs>
              <a:gs pos="100000">
                <a:srgbClr val="000000">
                  <a:alpha val="0"/>
                  <a:alpha val="16200"/>
                </a:srgb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txBox="1">
            <a:spLocks noGrp="1"/>
          </p:cNvSpPr>
          <p:nvPr>
            <p:ph type="title"/>
          </p:nvPr>
        </p:nvSpPr>
        <p:spPr>
          <a:xfrm>
            <a:off x="720000" y="2252500"/>
            <a:ext cx="7731300" cy="9141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100"/>
              <a:buFont typeface="Lexend Deca"/>
              <a:buNone/>
              <a:defRPr sz="3100">
                <a:solidFill>
                  <a:srgbClr val="FFFFFF"/>
                </a:solidFill>
                <a:latin typeface="Lexend Deca"/>
                <a:ea typeface="Lexend Deca"/>
                <a:cs typeface="Lexend Deca"/>
                <a:sym typeface="Lexend Deca"/>
              </a:defRPr>
            </a:lvl1pPr>
            <a:lvl2pPr lvl="1"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2pPr>
            <a:lvl3pPr lvl="2"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3pPr>
            <a:lvl4pPr lvl="3"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4pPr>
            <a:lvl5pPr lvl="4"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5pPr>
            <a:lvl6pPr lvl="5"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6pPr>
            <a:lvl7pPr lvl="6"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7pPr>
            <a:lvl8pPr lvl="7"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8pPr>
            <a:lvl9pPr lvl="8" rtl="0">
              <a:spcBef>
                <a:spcPts val="0"/>
              </a:spcBef>
              <a:spcAft>
                <a:spcPts val="0"/>
              </a:spcAft>
              <a:buClr>
                <a:srgbClr val="FFFFFF"/>
              </a:buClr>
              <a:buSzPts val="4400"/>
              <a:buFont typeface="Roboto"/>
              <a:buNone/>
              <a:defRPr sz="4400" b="1">
                <a:solidFill>
                  <a:srgbClr val="FFFFFF"/>
                </a:solidFill>
                <a:latin typeface="Roboto"/>
                <a:ea typeface="Roboto"/>
                <a:cs typeface="Roboto"/>
                <a:sym typeface="Roboto"/>
              </a:defRPr>
            </a:lvl9pPr>
          </a:lstStyle>
          <a:p>
            <a:endParaRPr/>
          </a:p>
        </p:txBody>
      </p:sp>
      <p:sp>
        <p:nvSpPr>
          <p:cNvPr id="32" name="Google Shape;32;p5"/>
          <p:cNvSpPr txBox="1">
            <a:spLocks noGrp="1"/>
          </p:cNvSpPr>
          <p:nvPr>
            <p:ph type="subTitle" idx="1"/>
          </p:nvPr>
        </p:nvSpPr>
        <p:spPr>
          <a:xfrm>
            <a:off x="720000" y="3090400"/>
            <a:ext cx="5152200" cy="46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100">
                <a:solidFill>
                  <a:srgbClr val="FFFFFF"/>
                </a:solidFill>
                <a:latin typeface="Open Sans"/>
                <a:ea typeface="Open Sans"/>
                <a:cs typeface="Open Sans"/>
                <a:sym typeface="Open Sans"/>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33" name="Google Shape;33;p5"/>
          <p:cNvSpPr txBox="1"/>
          <p:nvPr/>
        </p:nvSpPr>
        <p:spPr>
          <a:xfrm>
            <a:off x="277212" y="4771000"/>
            <a:ext cx="2005500" cy="232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FFF"/>
              </a:buClr>
              <a:buFont typeface="Helvetica Neue"/>
              <a:buNone/>
            </a:pPr>
            <a:r>
              <a:rPr lang="en" sz="600">
                <a:solidFill>
                  <a:srgbClr val="B2C4C7"/>
                </a:solidFill>
                <a:latin typeface="Open Sans"/>
                <a:ea typeface="Open Sans"/>
                <a:cs typeface="Open Sans"/>
                <a:sym typeface="Open Sans"/>
              </a:rPr>
              <a:t>© 2021 Turnitin LLC. All rights reserved.</a:t>
            </a:r>
            <a:endParaRPr sz="600">
              <a:solidFill>
                <a:srgbClr val="B2C4C7"/>
              </a:solidFill>
              <a:latin typeface="Open Sans"/>
              <a:ea typeface="Open Sans"/>
              <a:cs typeface="Open Sans"/>
              <a:sym typeface="Open Sans"/>
            </a:endParaRPr>
          </a:p>
        </p:txBody>
      </p:sp>
      <p:pic>
        <p:nvPicPr>
          <p:cNvPr id="34" name="Google Shape;34;p5"/>
          <p:cNvPicPr preferRelativeResize="0"/>
          <p:nvPr/>
        </p:nvPicPr>
        <p:blipFill rotWithShape="1">
          <a:blip r:embed="rId3">
            <a:alphaModFix/>
          </a:blip>
          <a:srcRect l="13413" t="13406" r="13406" b="13413"/>
          <a:stretch/>
        </p:blipFill>
        <p:spPr>
          <a:xfrm>
            <a:off x="7499650" y="187241"/>
            <a:ext cx="1319491" cy="5831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etrol">
  <p:cSld name="CUSTOM_2_1">
    <p:bg>
      <p:bgPr>
        <a:solidFill>
          <a:srgbClr val="003C46"/>
        </a:solidFill>
        <a:effectLst/>
      </p:bgPr>
    </p:bg>
    <p:spTree>
      <p:nvGrpSpPr>
        <p:cNvPr id="1" name="Shape 35"/>
        <p:cNvGrpSpPr/>
        <p:nvPr/>
      </p:nvGrpSpPr>
      <p:grpSpPr>
        <a:xfrm>
          <a:off x="0" y="0"/>
          <a:ext cx="0" cy="0"/>
          <a:chOff x="0" y="0"/>
          <a:chExt cx="0" cy="0"/>
        </a:xfrm>
      </p:grpSpPr>
      <p:pic>
        <p:nvPicPr>
          <p:cNvPr id="36" name="Google Shape;36;p6"/>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37" name="Google Shape;37;p6"/>
          <p:cNvSpPr txBox="1"/>
          <p:nvPr/>
        </p:nvSpPr>
        <p:spPr>
          <a:xfrm>
            <a:off x="277212" y="4771000"/>
            <a:ext cx="2005500" cy="232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FFF"/>
              </a:buClr>
              <a:buFont typeface="Helvetica Neue"/>
              <a:buNone/>
            </a:pPr>
            <a:r>
              <a:rPr lang="en" sz="600">
                <a:solidFill>
                  <a:srgbClr val="B2C4C7"/>
                </a:solidFill>
                <a:latin typeface="Open Sans"/>
                <a:ea typeface="Open Sans"/>
                <a:cs typeface="Open Sans"/>
                <a:sym typeface="Open Sans"/>
              </a:rPr>
              <a:t>© 2021 Turnitin LLC. All rights reserved.</a:t>
            </a:r>
            <a:endParaRPr sz="600">
              <a:solidFill>
                <a:srgbClr val="B2C4C7"/>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etrol 1">
  <p:cSld name="CUSTOM_2_1_1">
    <p:bg>
      <p:bgPr>
        <a:solidFill>
          <a:srgbClr val="0096FF"/>
        </a:solidFill>
        <a:effectLst/>
      </p:bgPr>
    </p:bg>
    <p:spTree>
      <p:nvGrpSpPr>
        <p:cNvPr id="1" name="Shape 38"/>
        <p:cNvGrpSpPr/>
        <p:nvPr/>
      </p:nvGrpSpPr>
      <p:grpSpPr>
        <a:xfrm>
          <a:off x="0" y="0"/>
          <a:ext cx="0" cy="0"/>
          <a:chOff x="0" y="0"/>
          <a:chExt cx="0" cy="0"/>
        </a:xfrm>
      </p:grpSpPr>
      <p:sp>
        <p:nvSpPr>
          <p:cNvPr id="39" name="Google Shape;39;p7"/>
          <p:cNvSpPr txBox="1"/>
          <p:nvPr/>
        </p:nvSpPr>
        <p:spPr>
          <a:xfrm>
            <a:off x="277212" y="4771000"/>
            <a:ext cx="2005500" cy="232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FFF"/>
              </a:buClr>
              <a:buFont typeface="Helvetica Neue"/>
              <a:buNone/>
            </a:pPr>
            <a:r>
              <a:rPr lang="en" sz="600">
                <a:solidFill>
                  <a:srgbClr val="B2C4C7"/>
                </a:solidFill>
                <a:latin typeface="Open Sans"/>
                <a:ea typeface="Open Sans"/>
                <a:cs typeface="Open Sans"/>
                <a:sym typeface="Open Sans"/>
              </a:rPr>
              <a:t>© 2021 Turnitin LLC. All rights reserved.</a:t>
            </a:r>
            <a:endParaRPr sz="600">
              <a:solidFill>
                <a:srgbClr val="B2C4C7"/>
              </a:solidFill>
              <a:latin typeface="Open Sans"/>
              <a:ea typeface="Open Sans"/>
              <a:cs typeface="Open Sans"/>
              <a:sym typeface="Open Sans"/>
            </a:endParaRPr>
          </a:p>
        </p:txBody>
      </p:sp>
      <p:sp>
        <p:nvSpPr>
          <p:cNvPr id="40" name="Google Shape;40;p7"/>
          <p:cNvSpPr txBox="1"/>
          <p:nvPr/>
        </p:nvSpPr>
        <p:spPr>
          <a:xfrm>
            <a:off x="277212" y="4771000"/>
            <a:ext cx="2005500" cy="232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FFF"/>
              </a:buClr>
              <a:buFont typeface="Helvetica Neue"/>
              <a:buNone/>
            </a:pPr>
            <a:r>
              <a:rPr lang="en" sz="600">
                <a:solidFill>
                  <a:srgbClr val="FFFFFF"/>
                </a:solidFill>
                <a:latin typeface="Open Sans"/>
                <a:ea typeface="Open Sans"/>
                <a:cs typeface="Open Sans"/>
                <a:sym typeface="Open Sans"/>
              </a:rPr>
              <a:t>© 2021 Turnitin LLC. All rights reserved.</a:t>
            </a:r>
            <a:endParaRPr sz="600">
              <a:solidFill>
                <a:srgbClr val="FFFFFF"/>
              </a:solidFill>
              <a:latin typeface="Open Sans"/>
              <a:ea typeface="Open Sans"/>
              <a:cs typeface="Open Sans"/>
              <a:sym typeface="Open Sans"/>
            </a:endParaRPr>
          </a:p>
        </p:txBody>
      </p:sp>
      <p:pic>
        <p:nvPicPr>
          <p:cNvPr id="41" name="Google Shape;41;p7"/>
          <p:cNvPicPr preferRelativeResize="0"/>
          <p:nvPr/>
        </p:nvPicPr>
        <p:blipFill>
          <a:blip r:embed="rId2">
            <a:alphaModFix/>
          </a:blip>
          <a:stretch>
            <a:fillRect/>
          </a:stretch>
        </p:blipFill>
        <p:spPr>
          <a:xfrm>
            <a:off x="7550797" y="299141"/>
            <a:ext cx="1214424" cy="36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1">
  <p:cSld name="CUSTOM_4">
    <p:bg>
      <p:bgPr>
        <a:solidFill>
          <a:srgbClr val="B2C4C7"/>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1173600" y="2250000"/>
            <a:ext cx="6525600" cy="838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003C46"/>
              </a:buClr>
              <a:buSzPts val="2800"/>
              <a:buFont typeface="Lexend Deca"/>
              <a:buNone/>
              <a:defRPr>
                <a:solidFill>
                  <a:srgbClr val="003C46"/>
                </a:solidFill>
                <a:latin typeface="Lexend Deca"/>
                <a:ea typeface="Lexend Deca"/>
                <a:cs typeface="Lexend Deca"/>
                <a:sym typeface="Lexend Deca"/>
              </a:defRPr>
            </a:lvl1pPr>
            <a:lvl2pPr lvl="1" rtl="0">
              <a:lnSpc>
                <a:spcPct val="115000"/>
              </a:lnSpc>
              <a:spcBef>
                <a:spcPts val="0"/>
              </a:spcBef>
              <a:spcAft>
                <a:spcPts val="0"/>
              </a:spcAft>
              <a:buSzPts val="2800"/>
              <a:buNone/>
              <a:defRPr/>
            </a:lvl2pPr>
            <a:lvl3pPr lvl="2" rtl="0">
              <a:lnSpc>
                <a:spcPct val="115000"/>
              </a:lnSpc>
              <a:spcBef>
                <a:spcPts val="0"/>
              </a:spcBef>
              <a:spcAft>
                <a:spcPts val="0"/>
              </a:spcAft>
              <a:buSzPts val="2800"/>
              <a:buNone/>
              <a:defRPr/>
            </a:lvl3pPr>
            <a:lvl4pPr lvl="3" rtl="0">
              <a:lnSpc>
                <a:spcPct val="115000"/>
              </a:lnSpc>
              <a:spcBef>
                <a:spcPts val="0"/>
              </a:spcBef>
              <a:spcAft>
                <a:spcPts val="0"/>
              </a:spcAft>
              <a:buSzPts val="2800"/>
              <a:buNone/>
              <a:defRPr/>
            </a:lvl4pPr>
            <a:lvl5pPr lvl="4" rtl="0">
              <a:lnSpc>
                <a:spcPct val="115000"/>
              </a:lnSpc>
              <a:spcBef>
                <a:spcPts val="0"/>
              </a:spcBef>
              <a:spcAft>
                <a:spcPts val="0"/>
              </a:spcAft>
              <a:buSzPts val="2800"/>
              <a:buNone/>
              <a:defRPr/>
            </a:lvl5pPr>
            <a:lvl6pPr lvl="5" rtl="0">
              <a:lnSpc>
                <a:spcPct val="115000"/>
              </a:lnSpc>
              <a:spcBef>
                <a:spcPts val="0"/>
              </a:spcBef>
              <a:spcAft>
                <a:spcPts val="0"/>
              </a:spcAft>
              <a:buSzPts val="2800"/>
              <a:buNone/>
              <a:defRPr/>
            </a:lvl6pPr>
            <a:lvl7pPr lvl="6" rtl="0">
              <a:lnSpc>
                <a:spcPct val="115000"/>
              </a:lnSpc>
              <a:spcBef>
                <a:spcPts val="0"/>
              </a:spcBef>
              <a:spcAft>
                <a:spcPts val="0"/>
              </a:spcAft>
              <a:buSzPts val="2800"/>
              <a:buNone/>
              <a:defRPr/>
            </a:lvl7pPr>
            <a:lvl8pPr lvl="7" rtl="0">
              <a:lnSpc>
                <a:spcPct val="115000"/>
              </a:lnSpc>
              <a:spcBef>
                <a:spcPts val="0"/>
              </a:spcBef>
              <a:spcAft>
                <a:spcPts val="0"/>
              </a:spcAft>
              <a:buSzPts val="2800"/>
              <a:buNone/>
              <a:defRPr/>
            </a:lvl8pPr>
            <a:lvl9pPr lvl="8" rtl="0">
              <a:lnSpc>
                <a:spcPct val="115000"/>
              </a:lnSpc>
              <a:spcBef>
                <a:spcPts val="0"/>
              </a:spcBef>
              <a:spcAft>
                <a:spcPts val="0"/>
              </a:spcAft>
              <a:buSzPts val="2800"/>
              <a:buNone/>
              <a:defRPr/>
            </a:lvl9pPr>
          </a:lstStyle>
          <a:p>
            <a:endParaRPr/>
          </a:p>
        </p:txBody>
      </p:sp>
      <p:sp>
        <p:nvSpPr>
          <p:cNvPr id="44" name="Google Shape;44;p8"/>
          <p:cNvSpPr txBox="1">
            <a:spLocks noGrp="1"/>
          </p:cNvSpPr>
          <p:nvPr>
            <p:ph type="subTitle" idx="1"/>
          </p:nvPr>
        </p:nvSpPr>
        <p:spPr>
          <a:xfrm>
            <a:off x="1173600" y="3088800"/>
            <a:ext cx="45468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1100"/>
              <a:buFont typeface="Open Sans"/>
              <a:buNone/>
              <a:defRPr sz="1100">
                <a:latin typeface="Open Sans"/>
                <a:ea typeface="Open Sans"/>
                <a:cs typeface="Open Sans"/>
                <a:sym typeface="Open Sans"/>
              </a:defRPr>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a:endParaRPr/>
          </a:p>
        </p:txBody>
      </p:sp>
      <p:pic>
        <p:nvPicPr>
          <p:cNvPr id="45" name="Google Shape;45;p8"/>
          <p:cNvPicPr preferRelativeResize="0"/>
          <p:nvPr/>
        </p:nvPicPr>
        <p:blipFill rotWithShape="1">
          <a:blip r:embed="rId2">
            <a:alphaModFix/>
          </a:blip>
          <a:srcRect l="13413" t="13406" r="13406" b="13413"/>
          <a:stretch/>
        </p:blipFill>
        <p:spPr>
          <a:xfrm>
            <a:off x="7499650" y="187241"/>
            <a:ext cx="1319491" cy="583199"/>
          </a:xfrm>
          <a:prstGeom prst="rect">
            <a:avLst/>
          </a:prstGeom>
          <a:noFill/>
          <a:ln>
            <a:noFill/>
          </a:ln>
        </p:spPr>
      </p:pic>
      <p:sp>
        <p:nvSpPr>
          <p:cNvPr id="46" name="Google Shape;46;p8"/>
          <p:cNvSpPr txBox="1"/>
          <p:nvPr/>
        </p:nvSpPr>
        <p:spPr>
          <a:xfrm>
            <a:off x="277212" y="4771000"/>
            <a:ext cx="2005500" cy="232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fault content white">
  <p:cSld name="CUSTOM_3">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752400" y="604800"/>
            <a:ext cx="6292800" cy="658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3C46"/>
              </a:buClr>
              <a:buSzPts val="2600"/>
              <a:buFont typeface="Lexend Deca"/>
              <a:buNone/>
              <a:defRPr sz="2600">
                <a:solidFill>
                  <a:srgbClr val="003C46"/>
                </a:solidFill>
                <a:latin typeface="Lexend Deca"/>
                <a:ea typeface="Lexend Deca"/>
                <a:cs typeface="Lexend Deca"/>
                <a:sym typeface="Lexend Deca"/>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49" name="Google Shape;49;p9"/>
          <p:cNvSpPr txBox="1">
            <a:spLocks noGrp="1"/>
          </p:cNvSpPr>
          <p:nvPr>
            <p:ph type="body" idx="1"/>
          </p:nvPr>
        </p:nvSpPr>
        <p:spPr>
          <a:xfrm>
            <a:off x="752400" y="1724400"/>
            <a:ext cx="7740000" cy="29124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Font typeface="Open Sans"/>
              <a:buChar char="●"/>
              <a:defRPr sz="1000">
                <a:latin typeface="Open Sans"/>
                <a:ea typeface="Open Sans"/>
                <a:cs typeface="Open Sans"/>
                <a:sym typeface="Open Sans"/>
              </a:defRPr>
            </a:lvl1pPr>
            <a:lvl2pPr marL="914400" lvl="1" indent="-292100" rtl="0">
              <a:spcBef>
                <a:spcPts val="1600"/>
              </a:spcBef>
              <a:spcAft>
                <a:spcPts val="0"/>
              </a:spcAft>
              <a:buSzPts val="1000"/>
              <a:buFont typeface="Open Sans"/>
              <a:buChar char="○"/>
              <a:defRPr sz="1000">
                <a:latin typeface="Open Sans"/>
                <a:ea typeface="Open Sans"/>
                <a:cs typeface="Open Sans"/>
                <a:sym typeface="Open Sans"/>
              </a:defRPr>
            </a:lvl2pPr>
            <a:lvl3pPr marL="1371600" lvl="2" indent="-292100" rtl="0">
              <a:spcBef>
                <a:spcPts val="1600"/>
              </a:spcBef>
              <a:spcAft>
                <a:spcPts val="0"/>
              </a:spcAft>
              <a:buSzPts val="1000"/>
              <a:buFont typeface="Open Sans"/>
              <a:buChar char="■"/>
              <a:defRPr sz="1000">
                <a:latin typeface="Open Sans"/>
                <a:ea typeface="Open Sans"/>
                <a:cs typeface="Open Sans"/>
                <a:sym typeface="Open Sans"/>
              </a:defRPr>
            </a:lvl3pPr>
            <a:lvl4pPr marL="1828800" lvl="3" indent="-292100" rtl="0">
              <a:spcBef>
                <a:spcPts val="1600"/>
              </a:spcBef>
              <a:spcAft>
                <a:spcPts val="0"/>
              </a:spcAft>
              <a:buSzPts val="1000"/>
              <a:buFont typeface="Open Sans"/>
              <a:buChar char="●"/>
              <a:defRPr sz="1000">
                <a:latin typeface="Open Sans"/>
                <a:ea typeface="Open Sans"/>
                <a:cs typeface="Open Sans"/>
                <a:sym typeface="Open Sans"/>
              </a:defRPr>
            </a:lvl4pPr>
            <a:lvl5pPr marL="2286000" lvl="4" indent="-292100" rtl="0">
              <a:spcBef>
                <a:spcPts val="1600"/>
              </a:spcBef>
              <a:spcAft>
                <a:spcPts val="0"/>
              </a:spcAft>
              <a:buSzPts val="1000"/>
              <a:buFont typeface="Open Sans"/>
              <a:buChar char="○"/>
              <a:defRPr sz="1000">
                <a:latin typeface="Open Sans"/>
                <a:ea typeface="Open Sans"/>
                <a:cs typeface="Open Sans"/>
                <a:sym typeface="Open Sans"/>
              </a:defRPr>
            </a:lvl5pPr>
            <a:lvl6pPr marL="2743200" lvl="5" indent="-292100" rtl="0">
              <a:spcBef>
                <a:spcPts val="1600"/>
              </a:spcBef>
              <a:spcAft>
                <a:spcPts val="0"/>
              </a:spcAft>
              <a:buSzPts val="1000"/>
              <a:buFont typeface="Open Sans"/>
              <a:buChar char="■"/>
              <a:defRPr sz="1000">
                <a:latin typeface="Open Sans"/>
                <a:ea typeface="Open Sans"/>
                <a:cs typeface="Open Sans"/>
                <a:sym typeface="Open Sans"/>
              </a:defRPr>
            </a:lvl6pPr>
            <a:lvl7pPr marL="3200400" lvl="6" indent="-292100" rtl="0">
              <a:spcBef>
                <a:spcPts val="1600"/>
              </a:spcBef>
              <a:spcAft>
                <a:spcPts val="0"/>
              </a:spcAft>
              <a:buSzPts val="1000"/>
              <a:buFont typeface="Open Sans"/>
              <a:buChar char="●"/>
              <a:defRPr sz="1000">
                <a:latin typeface="Open Sans"/>
                <a:ea typeface="Open Sans"/>
                <a:cs typeface="Open Sans"/>
                <a:sym typeface="Open Sans"/>
              </a:defRPr>
            </a:lvl7pPr>
            <a:lvl8pPr marL="3657600" lvl="7" indent="-292100" rtl="0">
              <a:spcBef>
                <a:spcPts val="1600"/>
              </a:spcBef>
              <a:spcAft>
                <a:spcPts val="0"/>
              </a:spcAft>
              <a:buSzPts val="1000"/>
              <a:buFont typeface="Open Sans"/>
              <a:buChar char="○"/>
              <a:defRPr sz="1000">
                <a:latin typeface="Open Sans"/>
                <a:ea typeface="Open Sans"/>
                <a:cs typeface="Open Sans"/>
                <a:sym typeface="Open Sans"/>
              </a:defRPr>
            </a:lvl8pPr>
            <a:lvl9pPr marL="4114800" lvl="8" indent="-292100" rtl="0">
              <a:spcBef>
                <a:spcPts val="1600"/>
              </a:spcBef>
              <a:spcAft>
                <a:spcPts val="1600"/>
              </a:spcAft>
              <a:buSzPts val="1000"/>
              <a:buFont typeface="Open Sans"/>
              <a:buChar char="■"/>
              <a:defRPr sz="1000">
                <a:latin typeface="Open Sans"/>
                <a:ea typeface="Open Sans"/>
                <a:cs typeface="Open Sans"/>
                <a:sym typeface="Open Sans"/>
              </a:defRPr>
            </a:lvl9pPr>
          </a:lstStyle>
          <a:p>
            <a:endParaRPr/>
          </a:p>
        </p:txBody>
      </p:sp>
      <p:pic>
        <p:nvPicPr>
          <p:cNvPr id="50" name="Google Shape;50;p9"/>
          <p:cNvPicPr preferRelativeResize="0"/>
          <p:nvPr/>
        </p:nvPicPr>
        <p:blipFill rotWithShape="1">
          <a:blip r:embed="rId2">
            <a:alphaModFix/>
          </a:blip>
          <a:srcRect l="13413" t="13406" r="13406" b="13413"/>
          <a:stretch/>
        </p:blipFill>
        <p:spPr>
          <a:xfrm>
            <a:off x="7499650" y="187241"/>
            <a:ext cx="1319491" cy="583199"/>
          </a:xfrm>
          <a:prstGeom prst="rect">
            <a:avLst/>
          </a:prstGeom>
          <a:noFill/>
          <a:ln>
            <a:noFill/>
          </a:ln>
        </p:spPr>
      </p:pic>
      <p:sp>
        <p:nvSpPr>
          <p:cNvPr id="51" name="Google Shape;51;p9"/>
          <p:cNvSpPr txBox="1"/>
          <p:nvPr/>
        </p:nvSpPr>
        <p:spPr>
          <a:xfrm>
            <a:off x="277212" y="4771000"/>
            <a:ext cx="2005500" cy="232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efault content white 1">
  <p:cSld name="CUSTOM_3_1">
    <p:bg>
      <p:bgPr>
        <a:solidFill>
          <a:srgbClr val="EFF4F3"/>
        </a:solidFill>
        <a:effectLst/>
      </p:bgPr>
    </p:bg>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752400" y="604800"/>
            <a:ext cx="6292800" cy="658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3C46"/>
              </a:buClr>
              <a:buSzPts val="2600"/>
              <a:buFont typeface="Lexend Deca"/>
              <a:buNone/>
              <a:defRPr sz="2600">
                <a:solidFill>
                  <a:srgbClr val="003C46"/>
                </a:solidFill>
                <a:latin typeface="Lexend Deca"/>
                <a:ea typeface="Lexend Deca"/>
                <a:cs typeface="Lexend Deca"/>
                <a:sym typeface="Lexend Deca"/>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54" name="Google Shape;54;p10"/>
          <p:cNvSpPr txBox="1">
            <a:spLocks noGrp="1"/>
          </p:cNvSpPr>
          <p:nvPr>
            <p:ph type="body" idx="1"/>
          </p:nvPr>
        </p:nvSpPr>
        <p:spPr>
          <a:xfrm>
            <a:off x="752400" y="1724400"/>
            <a:ext cx="7740000" cy="29124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Font typeface="Open Sans"/>
              <a:buChar char="●"/>
              <a:defRPr sz="1000">
                <a:latin typeface="Open Sans"/>
                <a:ea typeface="Open Sans"/>
                <a:cs typeface="Open Sans"/>
                <a:sym typeface="Open Sans"/>
              </a:defRPr>
            </a:lvl1pPr>
            <a:lvl2pPr marL="914400" lvl="1" indent="-292100" rtl="0">
              <a:spcBef>
                <a:spcPts val="1600"/>
              </a:spcBef>
              <a:spcAft>
                <a:spcPts val="0"/>
              </a:spcAft>
              <a:buSzPts val="1000"/>
              <a:buFont typeface="Open Sans"/>
              <a:buChar char="○"/>
              <a:defRPr sz="1000">
                <a:latin typeface="Open Sans"/>
                <a:ea typeface="Open Sans"/>
                <a:cs typeface="Open Sans"/>
                <a:sym typeface="Open Sans"/>
              </a:defRPr>
            </a:lvl2pPr>
            <a:lvl3pPr marL="1371600" lvl="2" indent="-292100" rtl="0">
              <a:spcBef>
                <a:spcPts val="1600"/>
              </a:spcBef>
              <a:spcAft>
                <a:spcPts val="0"/>
              </a:spcAft>
              <a:buSzPts val="1000"/>
              <a:buFont typeface="Open Sans"/>
              <a:buChar char="■"/>
              <a:defRPr sz="1000">
                <a:latin typeface="Open Sans"/>
                <a:ea typeface="Open Sans"/>
                <a:cs typeface="Open Sans"/>
                <a:sym typeface="Open Sans"/>
              </a:defRPr>
            </a:lvl3pPr>
            <a:lvl4pPr marL="1828800" lvl="3" indent="-292100" rtl="0">
              <a:spcBef>
                <a:spcPts val="1600"/>
              </a:spcBef>
              <a:spcAft>
                <a:spcPts val="0"/>
              </a:spcAft>
              <a:buSzPts val="1000"/>
              <a:buFont typeface="Open Sans"/>
              <a:buChar char="●"/>
              <a:defRPr sz="1000">
                <a:latin typeface="Open Sans"/>
                <a:ea typeface="Open Sans"/>
                <a:cs typeface="Open Sans"/>
                <a:sym typeface="Open Sans"/>
              </a:defRPr>
            </a:lvl4pPr>
            <a:lvl5pPr marL="2286000" lvl="4" indent="-292100" rtl="0">
              <a:spcBef>
                <a:spcPts val="1600"/>
              </a:spcBef>
              <a:spcAft>
                <a:spcPts val="0"/>
              </a:spcAft>
              <a:buSzPts val="1000"/>
              <a:buFont typeface="Open Sans"/>
              <a:buChar char="○"/>
              <a:defRPr sz="1000">
                <a:latin typeface="Open Sans"/>
                <a:ea typeface="Open Sans"/>
                <a:cs typeface="Open Sans"/>
                <a:sym typeface="Open Sans"/>
              </a:defRPr>
            </a:lvl5pPr>
            <a:lvl6pPr marL="2743200" lvl="5" indent="-292100" rtl="0">
              <a:spcBef>
                <a:spcPts val="1600"/>
              </a:spcBef>
              <a:spcAft>
                <a:spcPts val="0"/>
              </a:spcAft>
              <a:buSzPts val="1000"/>
              <a:buFont typeface="Open Sans"/>
              <a:buChar char="■"/>
              <a:defRPr sz="1000">
                <a:latin typeface="Open Sans"/>
                <a:ea typeface="Open Sans"/>
                <a:cs typeface="Open Sans"/>
                <a:sym typeface="Open Sans"/>
              </a:defRPr>
            </a:lvl6pPr>
            <a:lvl7pPr marL="3200400" lvl="6" indent="-292100" rtl="0">
              <a:spcBef>
                <a:spcPts val="1600"/>
              </a:spcBef>
              <a:spcAft>
                <a:spcPts val="0"/>
              </a:spcAft>
              <a:buSzPts val="1000"/>
              <a:buFont typeface="Open Sans"/>
              <a:buChar char="●"/>
              <a:defRPr sz="1000">
                <a:latin typeface="Open Sans"/>
                <a:ea typeface="Open Sans"/>
                <a:cs typeface="Open Sans"/>
                <a:sym typeface="Open Sans"/>
              </a:defRPr>
            </a:lvl7pPr>
            <a:lvl8pPr marL="3657600" lvl="7" indent="-292100" rtl="0">
              <a:spcBef>
                <a:spcPts val="1600"/>
              </a:spcBef>
              <a:spcAft>
                <a:spcPts val="0"/>
              </a:spcAft>
              <a:buSzPts val="1000"/>
              <a:buFont typeface="Open Sans"/>
              <a:buChar char="○"/>
              <a:defRPr sz="1000">
                <a:latin typeface="Open Sans"/>
                <a:ea typeface="Open Sans"/>
                <a:cs typeface="Open Sans"/>
                <a:sym typeface="Open Sans"/>
              </a:defRPr>
            </a:lvl8pPr>
            <a:lvl9pPr marL="4114800" lvl="8" indent="-292100" rtl="0">
              <a:spcBef>
                <a:spcPts val="1600"/>
              </a:spcBef>
              <a:spcAft>
                <a:spcPts val="1600"/>
              </a:spcAft>
              <a:buSzPts val="1000"/>
              <a:buFont typeface="Open Sans"/>
              <a:buChar char="■"/>
              <a:defRPr sz="1000">
                <a:latin typeface="Open Sans"/>
                <a:ea typeface="Open Sans"/>
                <a:cs typeface="Open Sans"/>
                <a:sym typeface="Open Sans"/>
              </a:defRPr>
            </a:lvl9pPr>
          </a:lstStyle>
          <a:p>
            <a:endParaRPr/>
          </a:p>
        </p:txBody>
      </p:sp>
      <p:pic>
        <p:nvPicPr>
          <p:cNvPr id="55" name="Google Shape;55;p10"/>
          <p:cNvPicPr preferRelativeResize="0"/>
          <p:nvPr/>
        </p:nvPicPr>
        <p:blipFill rotWithShape="1">
          <a:blip r:embed="rId2">
            <a:alphaModFix/>
          </a:blip>
          <a:srcRect l="13413" t="13406" r="13406" b="13413"/>
          <a:stretch/>
        </p:blipFill>
        <p:spPr>
          <a:xfrm>
            <a:off x="7499650" y="187241"/>
            <a:ext cx="1319491" cy="583199"/>
          </a:xfrm>
          <a:prstGeom prst="rect">
            <a:avLst/>
          </a:prstGeom>
          <a:noFill/>
          <a:ln>
            <a:noFill/>
          </a:ln>
        </p:spPr>
      </p:pic>
      <p:sp>
        <p:nvSpPr>
          <p:cNvPr id="56" name="Google Shape;56;p10"/>
          <p:cNvSpPr txBox="1"/>
          <p:nvPr/>
        </p:nvSpPr>
        <p:spPr>
          <a:xfrm>
            <a:off x="277212" y="4771000"/>
            <a:ext cx="2005500" cy="232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help.turnitin.com/draft-coach/draft-coach-home.ht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4F3"/>
        </a:solidFill>
        <a:effectLst/>
      </p:bgPr>
    </p:bg>
    <p:spTree>
      <p:nvGrpSpPr>
        <p:cNvPr id="1" name="Shape 85"/>
        <p:cNvGrpSpPr/>
        <p:nvPr/>
      </p:nvGrpSpPr>
      <p:grpSpPr>
        <a:xfrm>
          <a:off x="0" y="0"/>
          <a:ext cx="0" cy="0"/>
          <a:chOff x="0" y="0"/>
          <a:chExt cx="0" cy="0"/>
        </a:xfrm>
      </p:grpSpPr>
      <p:sp>
        <p:nvSpPr>
          <p:cNvPr id="86" name="Google Shape;86;p14"/>
          <p:cNvSpPr txBox="1"/>
          <p:nvPr/>
        </p:nvSpPr>
        <p:spPr>
          <a:xfrm>
            <a:off x="428400" y="1576800"/>
            <a:ext cx="4895100" cy="14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200" dirty="0">
                <a:solidFill>
                  <a:srgbClr val="003C46"/>
                </a:solidFill>
                <a:latin typeface="Lexend Deca"/>
                <a:ea typeface="Lexend Deca"/>
                <a:cs typeface="Lexend Deca"/>
                <a:sym typeface="Lexend Deca"/>
              </a:rPr>
              <a:t>Turnitin</a:t>
            </a:r>
            <a:endParaRPr sz="4200" dirty="0">
              <a:solidFill>
                <a:srgbClr val="003C46"/>
              </a:solidFill>
              <a:latin typeface="Lexend Deca"/>
              <a:ea typeface="Lexend Deca"/>
              <a:cs typeface="Lexend Deca"/>
              <a:sym typeface="Lexend Deca"/>
            </a:endParaRPr>
          </a:p>
          <a:p>
            <a:pPr marL="0" lvl="0" indent="0" algn="l" rtl="0">
              <a:spcBef>
                <a:spcPts val="0"/>
              </a:spcBef>
              <a:spcAft>
                <a:spcPts val="0"/>
              </a:spcAft>
              <a:buClr>
                <a:schemeClr val="dk1"/>
              </a:buClr>
              <a:buSzPts val="1100"/>
              <a:buFont typeface="Arial"/>
              <a:buNone/>
            </a:pPr>
            <a:r>
              <a:rPr lang="en" sz="4200" dirty="0">
                <a:solidFill>
                  <a:srgbClr val="003C46"/>
                </a:solidFill>
                <a:latin typeface="Lexend Deca"/>
                <a:ea typeface="Lexend Deca"/>
                <a:cs typeface="Lexend Deca"/>
                <a:sym typeface="Lexend Deca"/>
              </a:rPr>
              <a:t>Draft Coach</a:t>
            </a:r>
            <a:r>
              <a:rPr lang="en" sz="4200" baseline="30000" dirty="0">
                <a:solidFill>
                  <a:srgbClr val="003C46"/>
                </a:solidFill>
                <a:latin typeface="Lexend Deca"/>
                <a:ea typeface="Lexend Deca"/>
                <a:cs typeface="Lexend Deca"/>
                <a:sym typeface="Lexend Deca"/>
              </a:rPr>
              <a:t>™</a:t>
            </a:r>
            <a:endParaRPr sz="4200" baseline="30000" dirty="0">
              <a:solidFill>
                <a:srgbClr val="003C46"/>
              </a:solidFill>
              <a:latin typeface="Lexend Deca"/>
              <a:ea typeface="Lexend Deca"/>
              <a:cs typeface="Lexend Deca"/>
              <a:sym typeface="Lexend Deca"/>
            </a:endParaRPr>
          </a:p>
          <a:p>
            <a:pPr marL="0" lvl="0" indent="0" algn="l" rtl="0">
              <a:lnSpc>
                <a:spcPct val="115000"/>
              </a:lnSpc>
              <a:spcBef>
                <a:spcPts val="0"/>
              </a:spcBef>
              <a:spcAft>
                <a:spcPts val="0"/>
              </a:spcAft>
              <a:buNone/>
            </a:pPr>
            <a:endParaRPr sz="4200" dirty="0">
              <a:solidFill>
                <a:srgbClr val="003C46"/>
              </a:solidFill>
              <a:latin typeface="Lexend Deca"/>
              <a:ea typeface="Lexend Deca"/>
              <a:cs typeface="Lexend Deca"/>
              <a:sym typeface="Lexend Deca"/>
            </a:endParaRPr>
          </a:p>
        </p:txBody>
      </p:sp>
      <p:sp>
        <p:nvSpPr>
          <p:cNvPr id="87" name="Google Shape;87;p14"/>
          <p:cNvSpPr txBox="1">
            <a:spLocks noGrp="1"/>
          </p:cNvSpPr>
          <p:nvPr>
            <p:ph type="title" idx="4294967295"/>
          </p:nvPr>
        </p:nvSpPr>
        <p:spPr>
          <a:xfrm>
            <a:off x="428400" y="3337200"/>
            <a:ext cx="3477600" cy="709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600"/>
              </a:spcAft>
              <a:buClr>
                <a:schemeClr val="dk1"/>
              </a:buClr>
              <a:buSzPts val="1100"/>
              <a:buFont typeface="Arial"/>
              <a:buNone/>
              <a:tabLst/>
              <a:defRPr/>
            </a:pPr>
            <a:r>
              <a:rPr kumimoji="0" lang="en-US" sz="1100" b="0" i="0" u="none" strike="noStrike" kern="0" cap="none" spc="0" normalizeH="0" baseline="0" noProof="0" dirty="0">
                <a:ln>
                  <a:noFill/>
                </a:ln>
                <a:solidFill>
                  <a:schemeClr val="dk2"/>
                </a:solidFill>
                <a:effectLst/>
                <a:uLnTx/>
                <a:uFillTx/>
                <a:latin typeface="Open Sans Light"/>
                <a:ea typeface="Open Sans Light"/>
                <a:cs typeface="Open Sans Light"/>
                <a:sym typeface="Open Sans Light"/>
              </a:rPr>
              <a:t>An introduction for students</a:t>
            </a:r>
            <a:endParaRPr kumimoji="0" lang="en-US" sz="1200" b="0" i="0" u="none" strike="noStrike" kern="0" cap="none" spc="0" normalizeH="0" baseline="0" noProof="0" dirty="0">
              <a:ln>
                <a:noFill/>
              </a:ln>
              <a:solidFill>
                <a:schemeClr val="dk2"/>
              </a:solidFill>
              <a:effectLst/>
              <a:uLnTx/>
              <a:uFillTx/>
              <a:latin typeface="Open Sans"/>
              <a:ea typeface="Open Sans"/>
              <a:cs typeface="Open Sans"/>
              <a:sym typeface="Open Sans"/>
            </a:endParaRPr>
          </a:p>
        </p:txBody>
      </p:sp>
      <p:pic>
        <p:nvPicPr>
          <p:cNvPr id="88" name="Google Shape;88;p14">
            <a:extLst>
              <a:ext uri="{C183D7F6-B498-43B3-948B-1728B52AA6E4}">
                <adec:decorative xmlns:adec="http://schemas.microsoft.com/office/drawing/2017/decorative" val="1"/>
              </a:ext>
            </a:extLst>
          </p:cNvPr>
          <p:cNvPicPr preferRelativeResize="0"/>
          <p:nvPr/>
        </p:nvPicPr>
        <p:blipFill rotWithShape="1">
          <a:blip r:embed="rId3">
            <a:alphaModFix/>
          </a:blip>
          <a:srcRect l="4190" r="39560"/>
          <a:stretch/>
        </p:blipFill>
        <p:spPr>
          <a:xfrm>
            <a:off x="5529604" y="1086275"/>
            <a:ext cx="3614400" cy="3614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2"/>
        <p:cNvGrpSpPr/>
        <p:nvPr/>
      </p:nvGrpSpPr>
      <p:grpSpPr>
        <a:xfrm>
          <a:off x="0" y="0"/>
          <a:ext cx="0" cy="0"/>
          <a:chOff x="0" y="0"/>
          <a:chExt cx="0" cy="0"/>
        </a:xfrm>
      </p:grpSpPr>
      <p:pic>
        <p:nvPicPr>
          <p:cNvPr id="163" name="Google Shape;163;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46388" y="4803750"/>
            <a:ext cx="1251224" cy="206975"/>
          </a:xfrm>
          <a:prstGeom prst="rect">
            <a:avLst/>
          </a:prstGeom>
          <a:noFill/>
          <a:ln>
            <a:noFill/>
          </a:ln>
        </p:spPr>
      </p:pic>
      <p:sp>
        <p:nvSpPr>
          <p:cNvPr id="164" name="Google Shape;164;p23"/>
          <p:cNvSpPr txBox="1">
            <a:spLocks noGrp="1"/>
          </p:cNvSpPr>
          <p:nvPr>
            <p:ph type="title"/>
          </p:nvPr>
        </p:nvSpPr>
        <p:spPr>
          <a:xfrm>
            <a:off x="752400" y="604800"/>
            <a:ext cx="6292800" cy="6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the Similarity Check</a:t>
            </a:r>
            <a:endParaRPr/>
          </a:p>
        </p:txBody>
      </p:sp>
      <p:sp>
        <p:nvSpPr>
          <p:cNvPr id="165" name="Google Shape;165;p23"/>
          <p:cNvSpPr txBox="1"/>
          <p:nvPr/>
        </p:nvSpPr>
        <p:spPr>
          <a:xfrm>
            <a:off x="694125" y="1756875"/>
            <a:ext cx="7835400" cy="198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595959"/>
                </a:solidFill>
                <a:highlight>
                  <a:srgbClr val="FFFFFF"/>
                </a:highlight>
                <a:latin typeface="Open Sans"/>
                <a:ea typeface="Open Sans"/>
                <a:cs typeface="Open Sans"/>
                <a:sym typeface="Open Sans"/>
              </a:rPr>
              <a:t>Use the information in your Similarity Checks to inform changes that you should make in your assignment.</a:t>
            </a:r>
            <a:endParaRPr sz="1100" b="1">
              <a:solidFill>
                <a:srgbClr val="595959"/>
              </a:solidFill>
              <a:highlight>
                <a:srgbClr val="FFFFFF"/>
              </a:highlight>
              <a:latin typeface="Open Sans"/>
              <a:ea typeface="Open Sans"/>
              <a:cs typeface="Open Sans"/>
              <a:sym typeface="Open Sans"/>
            </a:endParaRPr>
          </a:p>
          <a:p>
            <a:pPr marL="0" lvl="0" indent="0" algn="l" rtl="0">
              <a:lnSpc>
                <a:spcPct val="115000"/>
              </a:lnSpc>
              <a:spcBef>
                <a:spcPts val="1600"/>
              </a:spcBef>
              <a:spcAft>
                <a:spcPts val="0"/>
              </a:spcAft>
              <a:buNone/>
            </a:pPr>
            <a:r>
              <a:rPr lang="en" sz="1100">
                <a:solidFill>
                  <a:srgbClr val="595959"/>
                </a:solidFill>
                <a:highlight>
                  <a:srgbClr val="FFFFFF"/>
                </a:highlight>
                <a:latin typeface="Open Sans"/>
                <a:ea typeface="Open Sans"/>
                <a:cs typeface="Open Sans"/>
                <a:sym typeface="Open Sans"/>
              </a:rPr>
              <a:t>Consider the following when viewing your Similarity Check results:</a:t>
            </a:r>
            <a:endParaRPr sz="1100">
              <a:solidFill>
                <a:srgbClr val="595959"/>
              </a:solidFill>
              <a:highlight>
                <a:srgbClr val="FFFFFF"/>
              </a:highlight>
              <a:latin typeface="Open Sans"/>
              <a:ea typeface="Open Sans"/>
              <a:cs typeface="Open Sans"/>
              <a:sym typeface="Open Sans"/>
            </a:endParaRPr>
          </a:p>
          <a:p>
            <a:pPr marL="457200" lvl="0" indent="-298450" algn="l" rtl="0">
              <a:lnSpc>
                <a:spcPct val="115000"/>
              </a:lnSpc>
              <a:spcBef>
                <a:spcPts val="1000"/>
              </a:spcBef>
              <a:spcAft>
                <a:spcPts val="0"/>
              </a:spcAft>
              <a:buClr>
                <a:srgbClr val="595959"/>
              </a:buClr>
              <a:buSzPts val="1100"/>
              <a:buFont typeface="Open Sans"/>
              <a:buChar char="●"/>
            </a:pPr>
            <a:r>
              <a:rPr lang="en" sz="1100">
                <a:solidFill>
                  <a:srgbClr val="595959"/>
                </a:solidFill>
                <a:highlight>
                  <a:srgbClr val="FFFFFF"/>
                </a:highlight>
                <a:latin typeface="Open Sans"/>
                <a:ea typeface="Open Sans"/>
                <a:cs typeface="Open Sans"/>
                <a:sym typeface="Open Sans"/>
              </a:rPr>
              <a:t>Only the most significant quotes from source material should be included in your writing.</a:t>
            </a:r>
            <a:endParaRPr sz="1100">
              <a:solidFill>
                <a:srgbClr val="595959"/>
              </a:solidFill>
              <a:highlight>
                <a:srgbClr val="FFFFFF"/>
              </a:highlight>
              <a:latin typeface="Open Sans"/>
              <a:ea typeface="Open Sans"/>
              <a:cs typeface="Open Sans"/>
              <a:sym typeface="Open Sans"/>
            </a:endParaRPr>
          </a:p>
          <a:p>
            <a:pPr marL="457200" lvl="0" indent="-298450" algn="l" rtl="0">
              <a:spcBef>
                <a:spcPts val="1000"/>
              </a:spcBef>
              <a:spcAft>
                <a:spcPts val="0"/>
              </a:spcAft>
              <a:buClr>
                <a:srgbClr val="595959"/>
              </a:buClr>
              <a:buSzPts val="1100"/>
              <a:buFont typeface="Open Sans"/>
              <a:buChar char="●"/>
            </a:pPr>
            <a:r>
              <a:rPr lang="en" sz="1100">
                <a:solidFill>
                  <a:srgbClr val="595959"/>
                </a:solidFill>
                <a:highlight>
                  <a:srgbClr val="FFFFFF"/>
                </a:highlight>
                <a:latin typeface="Open Sans"/>
                <a:ea typeface="Open Sans"/>
                <a:cs typeface="Open Sans"/>
                <a:sym typeface="Open Sans"/>
              </a:rPr>
              <a:t>Summarizations, paraphrases, or explanations in your own words can be used instead of directly quoting from a source.</a:t>
            </a:r>
            <a:endParaRPr sz="1100">
              <a:solidFill>
                <a:srgbClr val="595959"/>
              </a:solidFill>
              <a:highlight>
                <a:srgbClr val="FFFFFF"/>
              </a:highlight>
              <a:latin typeface="Open Sans"/>
              <a:ea typeface="Open Sans"/>
              <a:cs typeface="Open Sans"/>
              <a:sym typeface="Open Sans"/>
            </a:endParaRPr>
          </a:p>
          <a:p>
            <a:pPr marL="457200" lvl="0" indent="-298450" algn="l" rtl="0">
              <a:spcBef>
                <a:spcPts val="1000"/>
              </a:spcBef>
              <a:spcAft>
                <a:spcPts val="0"/>
              </a:spcAft>
              <a:buClr>
                <a:srgbClr val="595959"/>
              </a:buClr>
              <a:buSzPts val="1100"/>
              <a:buFont typeface="Open Sans"/>
              <a:buChar char="●"/>
            </a:pPr>
            <a:r>
              <a:rPr lang="en" sz="1100">
                <a:solidFill>
                  <a:srgbClr val="595959"/>
                </a:solidFill>
                <a:highlight>
                  <a:srgbClr val="FFFFFF"/>
                </a:highlight>
                <a:latin typeface="Open Sans"/>
                <a:ea typeface="Open Sans"/>
                <a:cs typeface="Open Sans"/>
                <a:sym typeface="Open Sans"/>
              </a:rPr>
              <a:t>All evidence must be cited using the appropriate citation style. Consult with your instructor to determine which style is preferred for each assignment.</a:t>
            </a:r>
            <a:endParaRPr sz="1100">
              <a:solidFill>
                <a:srgbClr val="595959"/>
              </a:solidFill>
              <a:highlight>
                <a:srgbClr val="FFFFFF"/>
              </a:highlight>
              <a:latin typeface="Open Sans"/>
              <a:ea typeface="Open Sans"/>
              <a:cs typeface="Open Sans"/>
              <a:sym typeface="Open Sans"/>
            </a:endParaRPr>
          </a:p>
          <a:p>
            <a:pPr marL="457200" lvl="0" indent="-298450" algn="l" rtl="0">
              <a:spcBef>
                <a:spcPts val="1000"/>
              </a:spcBef>
              <a:spcAft>
                <a:spcPts val="1000"/>
              </a:spcAft>
              <a:buClr>
                <a:srgbClr val="595959"/>
              </a:buClr>
              <a:buSzPts val="1100"/>
              <a:buFont typeface="Open Sans"/>
              <a:buChar char="●"/>
            </a:pPr>
            <a:r>
              <a:rPr lang="en" sz="1100">
                <a:solidFill>
                  <a:srgbClr val="595959"/>
                </a:solidFill>
                <a:highlight>
                  <a:srgbClr val="FFFFFF"/>
                </a:highlight>
                <a:latin typeface="Open Sans"/>
                <a:ea typeface="Open Sans"/>
                <a:cs typeface="Open Sans"/>
                <a:sym typeface="Open Sans"/>
              </a:rPr>
              <a:t>For a more detailed look at your similarity results, click “View Full Report” (located under “Run New Similarity Check”). The full report allows you to exclude quotes, bibliography, citations, and minor matches from the Similarity Check.  </a:t>
            </a:r>
            <a:endParaRPr sz="1100">
              <a:solidFill>
                <a:srgbClr val="595959"/>
              </a:solidFill>
              <a:highlight>
                <a:srgbClr val="FFFFFF"/>
              </a:highlight>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9"/>
        <p:cNvGrpSpPr/>
        <p:nvPr/>
      </p:nvGrpSpPr>
      <p:grpSpPr>
        <a:xfrm>
          <a:off x="0" y="0"/>
          <a:ext cx="0" cy="0"/>
          <a:chOff x="0" y="0"/>
          <a:chExt cx="0" cy="0"/>
        </a:xfrm>
      </p:grpSpPr>
      <p:pic>
        <p:nvPicPr>
          <p:cNvPr id="170" name="Google Shape;170;p2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46388" y="4803750"/>
            <a:ext cx="1251224" cy="206975"/>
          </a:xfrm>
          <a:prstGeom prst="rect">
            <a:avLst/>
          </a:prstGeom>
          <a:noFill/>
          <a:ln>
            <a:noFill/>
          </a:ln>
        </p:spPr>
      </p:pic>
      <p:sp>
        <p:nvSpPr>
          <p:cNvPr id="171" name="Google Shape;171;p24"/>
          <p:cNvSpPr txBox="1">
            <a:spLocks noGrp="1"/>
          </p:cNvSpPr>
          <p:nvPr>
            <p:ph type="title"/>
          </p:nvPr>
        </p:nvSpPr>
        <p:spPr>
          <a:xfrm>
            <a:off x="752400" y="604800"/>
            <a:ext cx="6292800" cy="6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Similarity Check Helpful Hints</a:t>
            </a:r>
            <a:endParaRPr/>
          </a:p>
        </p:txBody>
      </p:sp>
      <p:sp>
        <p:nvSpPr>
          <p:cNvPr id="172" name="Google Shape;172;p24"/>
          <p:cNvSpPr txBox="1">
            <a:spLocks noGrp="1"/>
          </p:cNvSpPr>
          <p:nvPr>
            <p:ph type="body" idx="4294967295"/>
          </p:nvPr>
        </p:nvSpPr>
        <p:spPr>
          <a:xfrm>
            <a:off x="694125" y="1677525"/>
            <a:ext cx="7526400" cy="2911200"/>
          </a:xfrm>
          <a:prstGeom prst="rect">
            <a:avLst/>
          </a:prstGeom>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Font typeface="Roboto"/>
              <a:buChar char="●"/>
            </a:pPr>
            <a:r>
              <a:rPr lang="en" sz="1100">
                <a:highlight>
                  <a:srgbClr val="FFFFFF"/>
                </a:highlight>
                <a:latin typeface="Open Sans"/>
                <a:ea typeface="Open Sans"/>
                <a:cs typeface="Open Sans"/>
                <a:sym typeface="Open Sans"/>
              </a:rPr>
              <a:t>As you draft your assignment in Word Docs, </a:t>
            </a:r>
            <a:r>
              <a:rPr lang="en" sz="1100" b="1">
                <a:highlight>
                  <a:srgbClr val="FFFFFF"/>
                </a:highlight>
                <a:latin typeface="Open Sans"/>
                <a:ea typeface="Open Sans"/>
                <a:cs typeface="Open Sans"/>
                <a:sym typeface="Open Sans"/>
              </a:rPr>
              <a:t>you will have three opportunities to check your similarity</a:t>
            </a:r>
            <a:r>
              <a:rPr lang="en" sz="1100">
                <a:highlight>
                  <a:srgbClr val="FFFFFF"/>
                </a:highlight>
                <a:latin typeface="Open Sans"/>
                <a:ea typeface="Open Sans"/>
                <a:cs typeface="Open Sans"/>
                <a:sym typeface="Open Sans"/>
              </a:rPr>
              <a:t> against Turnitin’s databases and the internet. Use those three checks strategically. </a:t>
            </a:r>
            <a:endParaRPr sz="1100">
              <a:highlight>
                <a:srgbClr val="FFFFFF"/>
              </a:highlight>
              <a:latin typeface="Open Sans"/>
              <a:ea typeface="Open Sans"/>
              <a:cs typeface="Open Sans"/>
              <a:sym typeface="Open Sans"/>
            </a:endParaRPr>
          </a:p>
          <a:p>
            <a:pPr marL="914400" lvl="1" indent="-298450" algn="l" rtl="0">
              <a:lnSpc>
                <a:spcPct val="100000"/>
              </a:lnSpc>
              <a:spcBef>
                <a:spcPts val="1000"/>
              </a:spcBef>
              <a:spcAft>
                <a:spcPts val="0"/>
              </a:spcAft>
              <a:buSzPts val="1100"/>
              <a:buFont typeface="Open Sans"/>
              <a:buChar char="○"/>
            </a:pPr>
            <a:r>
              <a:rPr lang="en" sz="1100">
                <a:highlight>
                  <a:srgbClr val="FFFFFF"/>
                </a:highlight>
                <a:latin typeface="Open Sans"/>
                <a:ea typeface="Open Sans"/>
                <a:cs typeface="Open Sans"/>
                <a:sym typeface="Open Sans"/>
              </a:rPr>
              <a:t>Follow the links within Draft Coach (for example, “How should I use these checks?” and “What should I do with this score?”) to help you determine the best way to use your checks and interact with your results.</a:t>
            </a:r>
            <a:endParaRPr sz="1100">
              <a:highlight>
                <a:srgbClr val="FFFFFF"/>
              </a:highlight>
              <a:latin typeface="Open Sans"/>
              <a:ea typeface="Open Sans"/>
              <a:cs typeface="Open Sans"/>
              <a:sym typeface="Open Sans"/>
            </a:endParaRPr>
          </a:p>
          <a:p>
            <a:pPr marL="457200" lvl="0" indent="-298450" algn="l" rtl="0">
              <a:lnSpc>
                <a:spcPct val="100000"/>
              </a:lnSpc>
              <a:spcBef>
                <a:spcPts val="1000"/>
              </a:spcBef>
              <a:spcAft>
                <a:spcPts val="0"/>
              </a:spcAft>
              <a:buSzPts val="1100"/>
              <a:buFont typeface="Open Sans"/>
              <a:buChar char="●"/>
            </a:pPr>
            <a:r>
              <a:rPr lang="en" sz="1100" b="1">
                <a:highlight>
                  <a:srgbClr val="FFFFFF"/>
                </a:highlight>
                <a:latin typeface="Open Sans"/>
                <a:ea typeface="Open Sans"/>
                <a:cs typeface="Open Sans"/>
                <a:sym typeface="Open Sans"/>
              </a:rPr>
              <a:t>Some similarity is always expected.</a:t>
            </a:r>
            <a:endParaRPr sz="1100" b="1">
              <a:highlight>
                <a:srgbClr val="FFFFFF"/>
              </a:highlight>
              <a:latin typeface="Open Sans"/>
              <a:ea typeface="Open Sans"/>
              <a:cs typeface="Open Sans"/>
              <a:sym typeface="Open Sans"/>
            </a:endParaRPr>
          </a:p>
          <a:p>
            <a:pPr marL="914400" lvl="1" indent="-298450" algn="l" rtl="0">
              <a:lnSpc>
                <a:spcPct val="100000"/>
              </a:lnSpc>
              <a:spcBef>
                <a:spcPts val="1000"/>
              </a:spcBef>
              <a:spcAft>
                <a:spcPts val="0"/>
              </a:spcAft>
              <a:buSzPts val="1100"/>
              <a:buFont typeface="Open Sans"/>
              <a:buChar char="○"/>
            </a:pPr>
            <a:r>
              <a:rPr lang="en" sz="1100">
                <a:highlight>
                  <a:srgbClr val="FFFFFF"/>
                </a:highlight>
                <a:latin typeface="Open Sans"/>
                <a:ea typeface="Open Sans"/>
                <a:cs typeface="Open Sans"/>
                <a:sym typeface="Open Sans"/>
              </a:rPr>
              <a:t>If you included information from any source material, Turnitin is going to tell you that the text is similar to other things it’s seen.</a:t>
            </a:r>
            <a:endParaRPr sz="1100">
              <a:highlight>
                <a:srgbClr val="FFFFFF"/>
              </a:highlight>
              <a:latin typeface="Open Sans"/>
              <a:ea typeface="Open Sans"/>
              <a:cs typeface="Open Sans"/>
              <a:sym typeface="Open Sans"/>
            </a:endParaRPr>
          </a:p>
          <a:p>
            <a:pPr marL="457200" lvl="0" indent="-298450" algn="l" rtl="0">
              <a:lnSpc>
                <a:spcPct val="100000"/>
              </a:lnSpc>
              <a:spcBef>
                <a:spcPts val="1000"/>
              </a:spcBef>
              <a:spcAft>
                <a:spcPts val="0"/>
              </a:spcAft>
              <a:buSzPts val="1100"/>
              <a:buFont typeface="Roboto"/>
              <a:buChar char="●"/>
            </a:pPr>
            <a:r>
              <a:rPr lang="en" sz="1100" b="1">
                <a:highlight>
                  <a:srgbClr val="FFFFFF"/>
                </a:highlight>
                <a:latin typeface="Open Sans"/>
                <a:ea typeface="Open Sans"/>
                <a:cs typeface="Open Sans"/>
                <a:sym typeface="Open Sans"/>
              </a:rPr>
              <a:t>Similarity does not always mean plagiarism.</a:t>
            </a:r>
            <a:r>
              <a:rPr lang="en" sz="1100">
                <a:highlight>
                  <a:srgbClr val="FFFFFF"/>
                </a:highlight>
                <a:latin typeface="Open Sans"/>
                <a:ea typeface="Open Sans"/>
                <a:cs typeface="Open Sans"/>
                <a:sym typeface="Open Sans"/>
              </a:rPr>
              <a:t> </a:t>
            </a:r>
            <a:endParaRPr sz="1100">
              <a:highlight>
                <a:srgbClr val="FFFFFF"/>
              </a:highlight>
              <a:latin typeface="Open Sans"/>
              <a:ea typeface="Open Sans"/>
              <a:cs typeface="Open Sans"/>
              <a:sym typeface="Open Sans"/>
            </a:endParaRPr>
          </a:p>
          <a:p>
            <a:pPr marL="914400" lvl="1" indent="-298450" algn="l" rtl="0">
              <a:lnSpc>
                <a:spcPct val="100000"/>
              </a:lnSpc>
              <a:spcBef>
                <a:spcPts val="1000"/>
              </a:spcBef>
              <a:spcAft>
                <a:spcPts val="1000"/>
              </a:spcAft>
              <a:buSzPts val="1100"/>
              <a:buFont typeface="Open Sans"/>
              <a:buChar char="○"/>
            </a:pPr>
            <a:r>
              <a:rPr lang="en" sz="1100">
                <a:highlight>
                  <a:srgbClr val="FFFFFF"/>
                </a:highlight>
                <a:latin typeface="Open Sans"/>
                <a:ea typeface="Open Sans"/>
                <a:cs typeface="Open Sans"/>
                <a:sym typeface="Open Sans"/>
              </a:rPr>
              <a:t>Things like quotations, citations, and bibliographic material should be considered when determining whether similarity is acceptable or not.</a:t>
            </a:r>
            <a:endParaRPr sz="1100">
              <a:highlight>
                <a:srgbClr val="FFFFFF"/>
              </a:highlight>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pic>
        <p:nvPicPr>
          <p:cNvPr id="177" name="Google Shape;177;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46388" y="4803750"/>
            <a:ext cx="1251224" cy="206975"/>
          </a:xfrm>
          <a:prstGeom prst="rect">
            <a:avLst/>
          </a:prstGeom>
          <a:noFill/>
          <a:ln>
            <a:noFill/>
          </a:ln>
        </p:spPr>
      </p:pic>
      <p:sp>
        <p:nvSpPr>
          <p:cNvPr id="178" name="Google Shape;178;p25"/>
          <p:cNvSpPr txBox="1">
            <a:spLocks noGrp="1"/>
          </p:cNvSpPr>
          <p:nvPr>
            <p:ph type="title"/>
          </p:nvPr>
        </p:nvSpPr>
        <p:spPr>
          <a:xfrm>
            <a:off x="752400" y="604800"/>
            <a:ext cx="6292800" cy="6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the Citations Check</a:t>
            </a:r>
            <a:endParaRPr/>
          </a:p>
        </p:txBody>
      </p:sp>
      <p:sp>
        <p:nvSpPr>
          <p:cNvPr id="179" name="Google Shape;179;p25"/>
          <p:cNvSpPr txBox="1">
            <a:spLocks noGrp="1"/>
          </p:cNvSpPr>
          <p:nvPr>
            <p:ph type="body" idx="4294967295"/>
          </p:nvPr>
        </p:nvSpPr>
        <p:spPr>
          <a:xfrm>
            <a:off x="694125" y="1711975"/>
            <a:ext cx="7706100" cy="210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100" b="1">
                <a:highlight>
                  <a:srgbClr val="FFFFFF"/>
                </a:highlight>
                <a:latin typeface="Open Sans"/>
                <a:ea typeface="Open Sans"/>
                <a:cs typeface="Open Sans"/>
                <a:sym typeface="Open Sans"/>
              </a:rPr>
              <a:t>Use the information in your Citations Check to inform changes that you should make in your assignment.</a:t>
            </a:r>
            <a:endParaRPr sz="1100" b="1">
              <a:highlight>
                <a:srgbClr val="FFFFFF"/>
              </a:highlight>
              <a:latin typeface="Open Sans"/>
              <a:ea typeface="Open Sans"/>
              <a:cs typeface="Open Sans"/>
              <a:sym typeface="Open Sans"/>
            </a:endParaRPr>
          </a:p>
          <a:p>
            <a:pPr marL="0" lvl="0" indent="0" algn="l" rtl="0">
              <a:lnSpc>
                <a:spcPct val="100000"/>
              </a:lnSpc>
              <a:spcBef>
                <a:spcPts val="1000"/>
              </a:spcBef>
              <a:spcAft>
                <a:spcPts val="0"/>
              </a:spcAft>
              <a:buNone/>
            </a:pPr>
            <a:r>
              <a:rPr lang="en" sz="1100">
                <a:highlight>
                  <a:srgbClr val="FFFFFF"/>
                </a:highlight>
                <a:latin typeface="Open Sans"/>
                <a:ea typeface="Open Sans"/>
                <a:cs typeface="Open Sans"/>
                <a:sym typeface="Open Sans"/>
              </a:rPr>
              <a:t>Consider the following when viewing your Citations Check results:</a:t>
            </a:r>
            <a:endParaRPr sz="1100">
              <a:highlight>
                <a:srgbClr val="FFFFFF"/>
              </a:highlight>
              <a:latin typeface="Open Sans"/>
              <a:ea typeface="Open Sans"/>
              <a:cs typeface="Open Sans"/>
              <a:sym typeface="Open Sans"/>
            </a:endParaRPr>
          </a:p>
          <a:p>
            <a:pPr marL="457200" lvl="0" indent="-298450" algn="l" rtl="0">
              <a:lnSpc>
                <a:spcPct val="100000"/>
              </a:lnSpc>
              <a:spcBef>
                <a:spcPts val="1000"/>
              </a:spcBef>
              <a:spcAft>
                <a:spcPts val="0"/>
              </a:spcAft>
              <a:buSzPts val="1100"/>
              <a:buFont typeface="Open Sans"/>
              <a:buChar char="●"/>
            </a:pPr>
            <a:r>
              <a:rPr lang="en" sz="1100">
                <a:highlight>
                  <a:srgbClr val="FFFFFF"/>
                </a:highlight>
                <a:latin typeface="Open Sans"/>
                <a:ea typeface="Open Sans"/>
                <a:cs typeface="Open Sans"/>
                <a:sym typeface="Open Sans"/>
              </a:rPr>
              <a:t>All evidence must be cited using the appropriate citation style. Consult with your teacher to determine which style is preferred for each assignment.</a:t>
            </a:r>
            <a:endParaRPr sz="1100">
              <a:highlight>
                <a:srgbClr val="FFFFFF"/>
              </a:highlight>
              <a:latin typeface="Open Sans"/>
              <a:ea typeface="Open Sans"/>
              <a:cs typeface="Open Sans"/>
              <a:sym typeface="Open Sans"/>
            </a:endParaRPr>
          </a:p>
          <a:p>
            <a:pPr marL="914400" lvl="1" indent="-298450" algn="l" rtl="0">
              <a:lnSpc>
                <a:spcPct val="100000"/>
              </a:lnSpc>
              <a:spcBef>
                <a:spcPts val="1000"/>
              </a:spcBef>
              <a:spcAft>
                <a:spcPts val="0"/>
              </a:spcAft>
              <a:buSzPts val="1100"/>
              <a:buFont typeface="Open Sans"/>
              <a:buChar char="○"/>
            </a:pPr>
            <a:r>
              <a:rPr lang="en" sz="1100">
                <a:highlight>
                  <a:srgbClr val="FFFFFF"/>
                </a:highlight>
                <a:latin typeface="Open Sans"/>
                <a:ea typeface="Open Sans"/>
                <a:cs typeface="Open Sans"/>
                <a:sym typeface="Open Sans"/>
              </a:rPr>
              <a:t>Draft Coach currently identifies MLA, APA, and Chicago citations styles. If you are using any other citation styles, they will not be identified.</a:t>
            </a:r>
            <a:endParaRPr sz="1100">
              <a:highlight>
                <a:srgbClr val="FFFFFF"/>
              </a:highlight>
              <a:latin typeface="Open Sans"/>
              <a:ea typeface="Open Sans"/>
              <a:cs typeface="Open Sans"/>
              <a:sym typeface="Open Sans"/>
            </a:endParaRPr>
          </a:p>
          <a:p>
            <a:pPr marL="457200" lvl="0" indent="-298450" algn="l" rtl="0">
              <a:lnSpc>
                <a:spcPct val="100000"/>
              </a:lnSpc>
              <a:spcBef>
                <a:spcPts val="1000"/>
              </a:spcBef>
              <a:spcAft>
                <a:spcPts val="0"/>
              </a:spcAft>
              <a:buSzPts val="1100"/>
              <a:buFont typeface="Open Sans"/>
              <a:buChar char="●"/>
            </a:pPr>
            <a:r>
              <a:rPr lang="en" sz="1100">
                <a:highlight>
                  <a:srgbClr val="FFFFFF"/>
                </a:highlight>
                <a:latin typeface="Open Sans"/>
                <a:ea typeface="Open Sans"/>
                <a:cs typeface="Open Sans"/>
                <a:sym typeface="Open Sans"/>
              </a:rPr>
              <a:t>Each reference listed in your bibliography should have at least one matching citation within your text.</a:t>
            </a:r>
            <a:endParaRPr sz="1100">
              <a:highlight>
                <a:srgbClr val="FFFFFF"/>
              </a:highlight>
              <a:latin typeface="Open Sans"/>
              <a:ea typeface="Open Sans"/>
              <a:cs typeface="Open Sans"/>
              <a:sym typeface="Open Sans"/>
            </a:endParaRPr>
          </a:p>
          <a:p>
            <a:pPr marL="457200" lvl="0" indent="-298450" algn="l" rtl="0">
              <a:lnSpc>
                <a:spcPct val="100000"/>
              </a:lnSpc>
              <a:spcBef>
                <a:spcPts val="1000"/>
              </a:spcBef>
              <a:spcAft>
                <a:spcPts val="1000"/>
              </a:spcAft>
              <a:buSzPts val="1100"/>
              <a:buFont typeface="Open Sans"/>
              <a:buChar char="●"/>
            </a:pPr>
            <a:r>
              <a:rPr lang="en" sz="1100">
                <a:highlight>
                  <a:srgbClr val="FFFFFF"/>
                </a:highlight>
                <a:latin typeface="Open Sans"/>
                <a:ea typeface="Open Sans"/>
                <a:cs typeface="Open Sans"/>
                <a:sym typeface="Open Sans"/>
              </a:rPr>
              <a:t>Likewise, each citation within your text should have a matching reference listed in your bibliography.</a:t>
            </a:r>
            <a:endParaRPr sz="1100" b="1">
              <a:highlight>
                <a:srgbClr val="FFFFFF"/>
              </a:highlight>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752400" y="604800"/>
            <a:ext cx="6292800" cy="6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Citations Check Helpful Hints</a:t>
            </a:r>
            <a:endParaRPr/>
          </a:p>
        </p:txBody>
      </p:sp>
      <p:sp>
        <p:nvSpPr>
          <p:cNvPr id="185" name="Google Shape;185;p26"/>
          <p:cNvSpPr txBox="1">
            <a:spLocks noGrp="1"/>
          </p:cNvSpPr>
          <p:nvPr>
            <p:ph type="body" idx="4294967295"/>
          </p:nvPr>
        </p:nvSpPr>
        <p:spPr>
          <a:xfrm>
            <a:off x="694125" y="1458500"/>
            <a:ext cx="7402800" cy="3145200"/>
          </a:xfrm>
          <a:prstGeom prst="rect">
            <a:avLst/>
          </a:prstGeom>
        </p:spPr>
        <p:txBody>
          <a:bodyPr spcFirstLastPara="1" wrap="square" lIns="91425" tIns="91425" rIns="91425" bIns="91425" anchor="t" anchorCtr="0">
            <a:noAutofit/>
          </a:bodyPr>
          <a:lstStyle/>
          <a:p>
            <a:pPr marL="457200" lvl="0" indent="-295275" algn="l" rtl="0">
              <a:lnSpc>
                <a:spcPct val="100000"/>
              </a:lnSpc>
              <a:spcBef>
                <a:spcPts val="0"/>
              </a:spcBef>
              <a:spcAft>
                <a:spcPts val="0"/>
              </a:spcAft>
              <a:buSzPts val="1050"/>
              <a:buFont typeface="Roboto"/>
              <a:buChar char="●"/>
            </a:pPr>
            <a:r>
              <a:rPr lang="en" sz="1050">
                <a:highlight>
                  <a:srgbClr val="FFFFFF"/>
                </a:highlight>
                <a:latin typeface="Open Sans"/>
                <a:ea typeface="Open Sans"/>
                <a:cs typeface="Open Sans"/>
                <a:sym typeface="Open Sans"/>
              </a:rPr>
              <a:t>As you draft your assignment in Word Docs, </a:t>
            </a:r>
            <a:r>
              <a:rPr lang="en" sz="1050" b="1">
                <a:highlight>
                  <a:srgbClr val="FFFFFF"/>
                </a:highlight>
                <a:latin typeface="Open Sans"/>
                <a:ea typeface="Open Sans"/>
                <a:cs typeface="Open Sans"/>
                <a:sym typeface="Open Sans"/>
              </a:rPr>
              <a:t>you will have unlimited opportunities to check your citations</a:t>
            </a:r>
            <a:r>
              <a:rPr lang="en" sz="1050">
                <a:highlight>
                  <a:srgbClr val="FFFFFF"/>
                </a:highlight>
                <a:latin typeface="Open Sans"/>
                <a:ea typeface="Open Sans"/>
                <a:cs typeface="Open Sans"/>
                <a:sym typeface="Open Sans"/>
              </a:rPr>
              <a:t>. </a:t>
            </a:r>
            <a:endParaRPr sz="1050">
              <a:highlight>
                <a:srgbClr val="FFFFFF"/>
              </a:highlight>
              <a:latin typeface="Open Sans"/>
              <a:ea typeface="Open Sans"/>
              <a:cs typeface="Open Sans"/>
              <a:sym typeface="Open Sans"/>
            </a:endParaRPr>
          </a:p>
          <a:p>
            <a:pPr marL="914400" lvl="1" indent="-295275" algn="l" rtl="0">
              <a:lnSpc>
                <a:spcPct val="100000"/>
              </a:lnSpc>
              <a:spcBef>
                <a:spcPts val="1000"/>
              </a:spcBef>
              <a:spcAft>
                <a:spcPts val="0"/>
              </a:spcAft>
              <a:buSzPts val="1050"/>
              <a:buFont typeface="Open Sans"/>
              <a:buChar char="○"/>
            </a:pPr>
            <a:r>
              <a:rPr lang="en" sz="1050">
                <a:highlight>
                  <a:schemeClr val="lt1"/>
                </a:highlight>
                <a:latin typeface="Open Sans"/>
                <a:ea typeface="Open Sans"/>
                <a:cs typeface="Open Sans"/>
                <a:sym typeface="Open Sans"/>
              </a:rPr>
              <a:t>Follow the links within Draft Coach (for example, “How should I use these checks?” and “What should I do with these results?”) to help you determine the best way to use your checks and interact with your results.</a:t>
            </a:r>
            <a:endParaRPr sz="1050">
              <a:highlight>
                <a:srgbClr val="FFFFFF"/>
              </a:highlight>
              <a:latin typeface="Open Sans"/>
              <a:ea typeface="Open Sans"/>
              <a:cs typeface="Open Sans"/>
              <a:sym typeface="Open Sans"/>
            </a:endParaRPr>
          </a:p>
          <a:p>
            <a:pPr marL="457200" lvl="0" indent="-295275" algn="l" rtl="0">
              <a:lnSpc>
                <a:spcPct val="100000"/>
              </a:lnSpc>
              <a:spcBef>
                <a:spcPts val="1000"/>
              </a:spcBef>
              <a:spcAft>
                <a:spcPts val="0"/>
              </a:spcAft>
              <a:buSzPts val="1050"/>
              <a:buFont typeface="Roboto"/>
              <a:buChar char="●"/>
            </a:pPr>
            <a:r>
              <a:rPr lang="en" sz="1050" b="1">
                <a:highlight>
                  <a:srgbClr val="FFFFFF"/>
                </a:highlight>
                <a:latin typeface="Open Sans"/>
                <a:ea typeface="Open Sans"/>
                <a:cs typeface="Open Sans"/>
                <a:sym typeface="Open Sans"/>
              </a:rPr>
              <a:t>Citations and references are closely related but refer to two different pieces of information </a:t>
            </a:r>
            <a:r>
              <a:rPr lang="en" sz="1050">
                <a:highlight>
                  <a:srgbClr val="FFFFFF"/>
                </a:highlight>
                <a:latin typeface="Open Sans"/>
                <a:ea typeface="Open Sans"/>
                <a:cs typeface="Open Sans"/>
                <a:sym typeface="Open Sans"/>
              </a:rPr>
              <a:t>that should appear in your work.</a:t>
            </a:r>
            <a:endParaRPr sz="1050">
              <a:highlight>
                <a:srgbClr val="FFFFFF"/>
              </a:highlight>
              <a:latin typeface="Open Sans"/>
              <a:ea typeface="Open Sans"/>
              <a:cs typeface="Open Sans"/>
              <a:sym typeface="Open Sans"/>
            </a:endParaRPr>
          </a:p>
          <a:p>
            <a:pPr marL="914400" lvl="1" indent="-295275" algn="l" rtl="0">
              <a:lnSpc>
                <a:spcPct val="100000"/>
              </a:lnSpc>
              <a:spcBef>
                <a:spcPts val="1000"/>
              </a:spcBef>
              <a:spcAft>
                <a:spcPts val="0"/>
              </a:spcAft>
              <a:buSzPts val="1050"/>
              <a:buFont typeface="Roboto"/>
              <a:buChar char="○"/>
            </a:pPr>
            <a:r>
              <a:rPr lang="en" sz="1050" b="1">
                <a:highlight>
                  <a:srgbClr val="FFFFFF"/>
                </a:highlight>
                <a:latin typeface="Open Sans"/>
                <a:ea typeface="Open Sans"/>
                <a:cs typeface="Open Sans"/>
                <a:sym typeface="Open Sans"/>
              </a:rPr>
              <a:t>A citation is a mention of a source within your text.</a:t>
            </a:r>
            <a:r>
              <a:rPr lang="en" sz="1050">
                <a:highlight>
                  <a:srgbClr val="FFFFFF"/>
                </a:highlight>
                <a:latin typeface="Open Sans"/>
                <a:ea typeface="Open Sans"/>
                <a:cs typeface="Open Sans"/>
                <a:sym typeface="Open Sans"/>
              </a:rPr>
              <a:t> Citations are usually included within parentheses and note information like author, date of publication, and page number where the information can be found. The information within citations differs depending on which citation style you are using.</a:t>
            </a:r>
            <a:endParaRPr sz="1050">
              <a:highlight>
                <a:srgbClr val="FFFFFF"/>
              </a:highlight>
              <a:latin typeface="Open Sans"/>
              <a:ea typeface="Open Sans"/>
              <a:cs typeface="Open Sans"/>
              <a:sym typeface="Open Sans"/>
            </a:endParaRPr>
          </a:p>
          <a:p>
            <a:pPr marL="914400" lvl="1" indent="-295275" algn="l" rtl="0">
              <a:lnSpc>
                <a:spcPct val="100000"/>
              </a:lnSpc>
              <a:spcBef>
                <a:spcPts val="1000"/>
              </a:spcBef>
              <a:spcAft>
                <a:spcPts val="1000"/>
              </a:spcAft>
              <a:buSzPts val="1050"/>
              <a:buFont typeface="Roboto"/>
              <a:buChar char="○"/>
            </a:pPr>
            <a:r>
              <a:rPr lang="en" sz="1050" b="1">
                <a:highlight>
                  <a:srgbClr val="FFFFFF"/>
                </a:highlight>
                <a:latin typeface="Open Sans"/>
                <a:ea typeface="Open Sans"/>
                <a:cs typeface="Open Sans"/>
                <a:sym typeface="Open Sans"/>
              </a:rPr>
              <a:t>A reference is a description of each source that you use within your text.</a:t>
            </a:r>
            <a:r>
              <a:rPr lang="en" sz="1050">
                <a:highlight>
                  <a:srgbClr val="FFFFFF"/>
                </a:highlight>
                <a:latin typeface="Open Sans"/>
                <a:ea typeface="Open Sans"/>
                <a:cs typeface="Open Sans"/>
                <a:sym typeface="Open Sans"/>
              </a:rPr>
              <a:t> References are listed at the end of your document in alphabetical order and include information like author, source title, publisher, date of publication, etc. The information within references differs depending on which citation style you are using.</a:t>
            </a:r>
            <a:endParaRPr sz="1050">
              <a:highlight>
                <a:srgbClr val="FFFFFF"/>
              </a:highlight>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9"/>
        <p:cNvGrpSpPr/>
        <p:nvPr/>
      </p:nvGrpSpPr>
      <p:grpSpPr>
        <a:xfrm>
          <a:off x="0" y="0"/>
          <a:ext cx="0" cy="0"/>
          <a:chOff x="0" y="0"/>
          <a:chExt cx="0" cy="0"/>
        </a:xfrm>
      </p:grpSpPr>
      <p:sp>
        <p:nvSpPr>
          <p:cNvPr id="192" name="Google Shape;192;p27"/>
          <p:cNvSpPr txBox="1">
            <a:spLocks noGrp="1"/>
          </p:cNvSpPr>
          <p:nvPr>
            <p:ph type="title"/>
          </p:nvPr>
        </p:nvSpPr>
        <p:spPr>
          <a:xfrm>
            <a:off x="752400" y="604800"/>
            <a:ext cx="6292800" cy="6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Using Grammar Guide</a:t>
            </a:r>
            <a:endParaRPr dirty="0"/>
          </a:p>
        </p:txBody>
      </p:sp>
      <p:sp>
        <p:nvSpPr>
          <p:cNvPr id="190" name="Google Shape;190;p27"/>
          <p:cNvSpPr txBox="1">
            <a:spLocks noGrp="1"/>
          </p:cNvSpPr>
          <p:nvPr>
            <p:ph type="body" idx="4294967295"/>
          </p:nvPr>
        </p:nvSpPr>
        <p:spPr>
          <a:xfrm>
            <a:off x="694125" y="1756875"/>
            <a:ext cx="7835400" cy="1988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50" b="1">
                <a:highlight>
                  <a:srgbClr val="FFFFFF"/>
                </a:highlight>
                <a:latin typeface="Open Sans"/>
                <a:ea typeface="Open Sans"/>
                <a:cs typeface="Open Sans"/>
                <a:sym typeface="Open Sans"/>
              </a:rPr>
              <a:t>Use the information in Grammar Guide to inform changes that you should make in your assignment.</a:t>
            </a:r>
            <a:endParaRPr sz="1050" b="1">
              <a:highlight>
                <a:srgbClr val="FFFFFF"/>
              </a:highlight>
              <a:latin typeface="Open Sans"/>
              <a:ea typeface="Open Sans"/>
              <a:cs typeface="Open Sans"/>
              <a:sym typeface="Open Sans"/>
            </a:endParaRPr>
          </a:p>
          <a:p>
            <a:pPr marL="0" lvl="0" indent="0" algn="l" rtl="0">
              <a:spcBef>
                <a:spcPts val="1600"/>
              </a:spcBef>
              <a:spcAft>
                <a:spcPts val="0"/>
              </a:spcAft>
              <a:buNone/>
            </a:pPr>
            <a:r>
              <a:rPr lang="en" sz="1050">
                <a:highlight>
                  <a:srgbClr val="FFFFFF"/>
                </a:highlight>
                <a:latin typeface="Open Sans"/>
                <a:ea typeface="Open Sans"/>
                <a:cs typeface="Open Sans"/>
                <a:sym typeface="Open Sans"/>
              </a:rPr>
              <a:t>Consider the following when viewing your Grammar Guide results:</a:t>
            </a:r>
            <a:endParaRPr sz="1050">
              <a:highlight>
                <a:srgbClr val="FFFFFF"/>
              </a:highlight>
              <a:latin typeface="Open Sans"/>
              <a:ea typeface="Open Sans"/>
              <a:cs typeface="Open Sans"/>
              <a:sym typeface="Open Sans"/>
            </a:endParaRPr>
          </a:p>
          <a:p>
            <a:pPr marL="457200" lvl="0" indent="-295275" algn="l" rtl="0">
              <a:spcBef>
                <a:spcPts val="1000"/>
              </a:spcBef>
              <a:spcAft>
                <a:spcPts val="0"/>
              </a:spcAft>
              <a:buSzPts val="1050"/>
              <a:buFont typeface="Open Sans"/>
              <a:buChar char="●"/>
            </a:pPr>
            <a:r>
              <a:rPr lang="en" sz="1050">
                <a:highlight>
                  <a:srgbClr val="FFFFFF"/>
                </a:highlight>
                <a:latin typeface="Open Sans"/>
                <a:ea typeface="Open Sans"/>
                <a:cs typeface="Open Sans"/>
                <a:sym typeface="Open Sans"/>
              </a:rPr>
              <a:t>Grammar Guide provides in-depth instructions to help you make your own edits. It does not automatically correct mistakes for you since the goal is for you to </a:t>
            </a:r>
            <a:r>
              <a:rPr lang="en" sz="1050" b="1">
                <a:highlight>
                  <a:srgbClr val="FFFFFF"/>
                </a:highlight>
                <a:latin typeface="Open Sans"/>
                <a:ea typeface="Open Sans"/>
                <a:cs typeface="Open Sans"/>
                <a:sym typeface="Open Sans"/>
              </a:rPr>
              <a:t>review, reflect, and apply the detailed feedback</a:t>
            </a:r>
            <a:r>
              <a:rPr lang="en" sz="1050">
                <a:highlight>
                  <a:srgbClr val="FFFFFF"/>
                </a:highlight>
                <a:latin typeface="Open Sans"/>
                <a:ea typeface="Open Sans"/>
                <a:cs typeface="Open Sans"/>
                <a:sym typeface="Open Sans"/>
              </a:rPr>
              <a:t>. This approach leads to better understanding and mastery of grammar concepts. </a:t>
            </a:r>
            <a:endParaRPr sz="1050">
              <a:highlight>
                <a:srgbClr val="FFFFFF"/>
              </a:highlight>
              <a:latin typeface="Open Sans"/>
              <a:ea typeface="Open Sans"/>
              <a:cs typeface="Open Sans"/>
              <a:sym typeface="Open Sans"/>
            </a:endParaRPr>
          </a:p>
          <a:p>
            <a:pPr marL="457200" lvl="0" indent="-295275" algn="l" rtl="0">
              <a:spcBef>
                <a:spcPts val="1000"/>
              </a:spcBef>
              <a:spcAft>
                <a:spcPts val="0"/>
              </a:spcAft>
              <a:buSzPts val="1050"/>
              <a:buFont typeface="Open Sans"/>
              <a:buChar char="●"/>
            </a:pPr>
            <a:r>
              <a:rPr lang="en" sz="1050">
                <a:highlight>
                  <a:srgbClr val="FFFFFF"/>
                </a:highlight>
                <a:latin typeface="Open Sans"/>
                <a:ea typeface="Open Sans"/>
                <a:cs typeface="Open Sans"/>
                <a:sym typeface="Open Sans"/>
              </a:rPr>
              <a:t>Grammar Guide identifies </a:t>
            </a:r>
            <a:r>
              <a:rPr lang="en" sz="1050" b="1">
                <a:highlight>
                  <a:srgbClr val="FFFFFF"/>
                </a:highlight>
                <a:latin typeface="Open Sans"/>
                <a:ea typeface="Open Sans"/>
                <a:cs typeface="Open Sans"/>
                <a:sym typeface="Open Sans"/>
              </a:rPr>
              <a:t>issues in grammar, mechanics, usage, and structure</a:t>
            </a:r>
            <a:r>
              <a:rPr lang="en" sz="1050">
                <a:highlight>
                  <a:srgbClr val="FFFFFF"/>
                </a:highlight>
                <a:latin typeface="Open Sans"/>
                <a:ea typeface="Open Sans"/>
                <a:cs typeface="Open Sans"/>
                <a:sym typeface="Open Sans"/>
              </a:rPr>
              <a:t>. It does not check spelling since Word already covers this.</a:t>
            </a:r>
            <a:endParaRPr sz="1050">
              <a:highlight>
                <a:srgbClr val="FFFFFF"/>
              </a:highlight>
              <a:latin typeface="Open Sans"/>
              <a:ea typeface="Open Sans"/>
              <a:cs typeface="Open Sans"/>
              <a:sym typeface="Open Sans"/>
            </a:endParaRPr>
          </a:p>
          <a:p>
            <a:pPr marL="457200" lvl="0" indent="-295275" algn="l" rtl="0">
              <a:lnSpc>
                <a:spcPct val="100000"/>
              </a:lnSpc>
              <a:spcBef>
                <a:spcPts val="1000"/>
              </a:spcBef>
              <a:spcAft>
                <a:spcPts val="0"/>
              </a:spcAft>
              <a:buSzPts val="1050"/>
              <a:buFont typeface="Open Sans"/>
              <a:buChar char="●"/>
            </a:pPr>
            <a:r>
              <a:rPr lang="en" sz="1050">
                <a:highlight>
                  <a:srgbClr val="FFFFFF"/>
                </a:highlight>
                <a:latin typeface="Open Sans"/>
                <a:ea typeface="Open Sans"/>
                <a:cs typeface="Open Sans"/>
                <a:sym typeface="Open Sans"/>
              </a:rPr>
              <a:t>For very </a:t>
            </a:r>
            <a:r>
              <a:rPr lang="en" sz="1050" b="1">
                <a:highlight>
                  <a:srgbClr val="FFFFFF"/>
                </a:highlight>
                <a:latin typeface="Open Sans"/>
                <a:ea typeface="Open Sans"/>
                <a:cs typeface="Open Sans"/>
                <a:sym typeface="Open Sans"/>
              </a:rPr>
              <a:t>long documents with more than 100,000 characters</a:t>
            </a:r>
            <a:r>
              <a:rPr lang="en" sz="1050">
                <a:highlight>
                  <a:srgbClr val="FFFFFF"/>
                </a:highlight>
                <a:latin typeface="Open Sans"/>
                <a:ea typeface="Open Sans"/>
                <a:cs typeface="Open Sans"/>
                <a:sym typeface="Open Sans"/>
              </a:rPr>
              <a:t>, consider</a:t>
            </a:r>
            <a:r>
              <a:rPr lang="en" sz="1050">
                <a:latin typeface="Open Sans"/>
                <a:ea typeface="Open Sans"/>
                <a:cs typeface="Open Sans"/>
                <a:sym typeface="Open Sans"/>
              </a:rPr>
              <a:t> splitting your draft into separate documents to get feedback from Grammar Guide (which reviews only the first 100,000 characters of a document). </a:t>
            </a:r>
            <a:endParaRPr sz="1050">
              <a:latin typeface="Open Sans"/>
              <a:ea typeface="Open Sans"/>
              <a:cs typeface="Open Sans"/>
              <a:sym typeface="Open Sans"/>
            </a:endParaRPr>
          </a:p>
          <a:p>
            <a:pPr marL="0" lvl="0" indent="0" algn="l" rtl="0">
              <a:lnSpc>
                <a:spcPct val="100000"/>
              </a:lnSpc>
              <a:spcBef>
                <a:spcPts val="1000"/>
              </a:spcBef>
              <a:spcAft>
                <a:spcPts val="1000"/>
              </a:spcAft>
              <a:buNone/>
            </a:pPr>
            <a:endParaRPr sz="1050">
              <a:highlight>
                <a:srgbClr val="FFFFFF"/>
              </a:highlight>
              <a:latin typeface="Open Sans"/>
              <a:ea typeface="Open Sans"/>
              <a:cs typeface="Open Sans"/>
              <a:sym typeface="Open Sans"/>
            </a:endParaRPr>
          </a:p>
        </p:txBody>
      </p:sp>
      <p:pic>
        <p:nvPicPr>
          <p:cNvPr id="191" name="Google Shape;191;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46388" y="4803750"/>
            <a:ext cx="1251224" cy="206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752400" y="604800"/>
            <a:ext cx="6292800" cy="6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Grammar Guide Helpful Hints</a:t>
            </a:r>
            <a:endParaRPr dirty="0"/>
          </a:p>
        </p:txBody>
      </p:sp>
      <p:sp>
        <p:nvSpPr>
          <p:cNvPr id="198" name="Google Shape;198;p28"/>
          <p:cNvSpPr txBox="1">
            <a:spLocks noGrp="1"/>
          </p:cNvSpPr>
          <p:nvPr>
            <p:ph type="body" idx="4294967295"/>
          </p:nvPr>
        </p:nvSpPr>
        <p:spPr>
          <a:xfrm>
            <a:off x="694125" y="1458500"/>
            <a:ext cx="7402800" cy="3145200"/>
          </a:xfrm>
          <a:prstGeom prst="rect">
            <a:avLst/>
          </a:prstGeom>
        </p:spPr>
        <p:txBody>
          <a:bodyPr spcFirstLastPara="1" wrap="square" lIns="91425" tIns="91425" rIns="91425" bIns="91425" anchor="t" anchorCtr="0">
            <a:noAutofit/>
          </a:bodyPr>
          <a:lstStyle/>
          <a:p>
            <a:pPr marL="457200" lvl="0" indent="-295275" algn="l" rtl="0">
              <a:lnSpc>
                <a:spcPct val="100000"/>
              </a:lnSpc>
              <a:spcBef>
                <a:spcPts val="0"/>
              </a:spcBef>
              <a:spcAft>
                <a:spcPts val="0"/>
              </a:spcAft>
              <a:buSzPts val="1050"/>
              <a:buFont typeface="Roboto"/>
              <a:buChar char="●"/>
            </a:pPr>
            <a:r>
              <a:rPr lang="en" sz="1050">
                <a:highlight>
                  <a:srgbClr val="FFFFFF"/>
                </a:highlight>
                <a:latin typeface="Open Sans"/>
                <a:ea typeface="Open Sans"/>
                <a:cs typeface="Open Sans"/>
                <a:sym typeface="Open Sans"/>
              </a:rPr>
              <a:t>As you draft your assignment in Word, </a:t>
            </a:r>
            <a:r>
              <a:rPr lang="en" sz="1050" b="1">
                <a:highlight>
                  <a:srgbClr val="FFFFFF"/>
                </a:highlight>
                <a:latin typeface="Open Sans"/>
                <a:ea typeface="Open Sans"/>
                <a:cs typeface="Open Sans"/>
                <a:sym typeface="Open Sans"/>
              </a:rPr>
              <a:t>you will have unlimited opportunities to use Grammar Guide</a:t>
            </a:r>
            <a:r>
              <a:rPr lang="en" sz="1050">
                <a:highlight>
                  <a:srgbClr val="FFFFFF"/>
                </a:highlight>
                <a:latin typeface="Open Sans"/>
                <a:ea typeface="Open Sans"/>
                <a:cs typeface="Open Sans"/>
                <a:sym typeface="Open Sans"/>
              </a:rPr>
              <a:t>. </a:t>
            </a:r>
            <a:endParaRPr sz="1050">
              <a:highlight>
                <a:srgbClr val="FFFFFF"/>
              </a:highlight>
              <a:latin typeface="Open Sans"/>
              <a:ea typeface="Open Sans"/>
              <a:cs typeface="Open Sans"/>
              <a:sym typeface="Open Sans"/>
            </a:endParaRPr>
          </a:p>
          <a:p>
            <a:pPr marL="914400" lvl="1" indent="-295275" algn="l" rtl="0">
              <a:lnSpc>
                <a:spcPct val="100000"/>
              </a:lnSpc>
              <a:spcBef>
                <a:spcPts val="1000"/>
              </a:spcBef>
              <a:spcAft>
                <a:spcPts val="0"/>
              </a:spcAft>
              <a:buSzPts val="1050"/>
              <a:buFont typeface="Open Sans"/>
              <a:buChar char="○"/>
            </a:pPr>
            <a:r>
              <a:rPr lang="en" sz="1050">
                <a:highlight>
                  <a:schemeClr val="lt1"/>
                </a:highlight>
                <a:latin typeface="Open Sans"/>
                <a:ea typeface="Open Sans"/>
                <a:cs typeface="Open Sans"/>
                <a:sym typeface="Open Sans"/>
              </a:rPr>
              <a:t>Follow the links within Draft Coach (for example, “How should I use these checks?” and “What should I do with these results?”) to help you determine the best way to use your checks and interact with your results.</a:t>
            </a:r>
            <a:endParaRPr sz="1050">
              <a:highlight>
                <a:srgbClr val="FFFFFF"/>
              </a:highlight>
              <a:latin typeface="Open Sans"/>
              <a:ea typeface="Open Sans"/>
              <a:cs typeface="Open Sans"/>
              <a:sym typeface="Open Sans"/>
            </a:endParaRPr>
          </a:p>
          <a:p>
            <a:pPr marL="457200" lvl="0" indent="-295275" algn="l" rtl="0">
              <a:lnSpc>
                <a:spcPct val="100000"/>
              </a:lnSpc>
              <a:spcBef>
                <a:spcPts val="1000"/>
              </a:spcBef>
              <a:spcAft>
                <a:spcPts val="0"/>
              </a:spcAft>
              <a:buSzPts val="1050"/>
              <a:buFont typeface="Roboto"/>
              <a:buChar char="●"/>
            </a:pPr>
            <a:r>
              <a:rPr lang="en" sz="1050" b="1">
                <a:highlight>
                  <a:srgbClr val="FFFFFF"/>
                </a:highlight>
                <a:latin typeface="Open Sans"/>
                <a:ea typeface="Open Sans"/>
                <a:cs typeface="Open Sans"/>
                <a:sym typeface="Open Sans"/>
              </a:rPr>
              <a:t>Consider fixing all of the issues within the same category</a:t>
            </a:r>
            <a:r>
              <a:rPr lang="en" sz="1050">
                <a:highlight>
                  <a:srgbClr val="FFFFFF"/>
                </a:highlight>
                <a:latin typeface="Open Sans"/>
                <a:ea typeface="Open Sans"/>
                <a:cs typeface="Open Sans"/>
                <a:sym typeface="Open Sans"/>
              </a:rPr>
              <a:t> before moving on to another category. Since issues in the same category all have the same core mistake, fixing the first issue will most likely make it easier to fix the remaining issues in the same category.     </a:t>
            </a:r>
            <a:endParaRPr sz="1050">
              <a:highlight>
                <a:srgbClr val="FFFFFF"/>
              </a:highlight>
              <a:latin typeface="Open Sans"/>
              <a:ea typeface="Open Sans"/>
              <a:cs typeface="Open Sans"/>
              <a:sym typeface="Open Sans"/>
            </a:endParaRPr>
          </a:p>
          <a:p>
            <a:pPr marL="457200" lvl="0" indent="-295275" algn="l" rtl="0">
              <a:lnSpc>
                <a:spcPct val="100000"/>
              </a:lnSpc>
              <a:spcBef>
                <a:spcPts val="1000"/>
              </a:spcBef>
              <a:spcAft>
                <a:spcPts val="0"/>
              </a:spcAft>
              <a:buSzPts val="1050"/>
              <a:buFont typeface="Open Sans"/>
              <a:buChar char="●"/>
            </a:pPr>
            <a:r>
              <a:rPr lang="en" sz="1050" b="1">
                <a:highlight>
                  <a:srgbClr val="FFFFFF"/>
                </a:highlight>
                <a:latin typeface="Open Sans"/>
                <a:ea typeface="Open Sans"/>
                <a:cs typeface="Open Sans"/>
                <a:sym typeface="Open Sans"/>
              </a:rPr>
              <a:t>Read the feedback for each rule carefully.</a:t>
            </a:r>
            <a:r>
              <a:rPr lang="en" sz="1050">
                <a:highlight>
                  <a:srgbClr val="FFFFFF"/>
                </a:highlight>
                <a:latin typeface="Open Sans"/>
                <a:ea typeface="Open Sans"/>
                <a:cs typeface="Open Sans"/>
                <a:sym typeface="Open Sans"/>
              </a:rPr>
              <a:t> The feedback and accompanying examples will help you determine concrete ways to make effective revisions to your writing. </a:t>
            </a:r>
            <a:endParaRPr sz="1050">
              <a:highlight>
                <a:srgbClr val="FFFFFF"/>
              </a:highlight>
              <a:latin typeface="Open Sans"/>
              <a:ea typeface="Open Sans"/>
              <a:cs typeface="Open Sans"/>
              <a:sym typeface="Open Sans"/>
            </a:endParaRPr>
          </a:p>
          <a:p>
            <a:pPr marL="457200" lvl="0" indent="-295275" algn="l" rtl="0">
              <a:lnSpc>
                <a:spcPct val="100000"/>
              </a:lnSpc>
              <a:spcBef>
                <a:spcPts val="1000"/>
              </a:spcBef>
              <a:spcAft>
                <a:spcPts val="1000"/>
              </a:spcAft>
              <a:buSzPts val="1050"/>
              <a:buFont typeface="Roboto"/>
              <a:buChar char="●"/>
            </a:pPr>
            <a:r>
              <a:rPr lang="en" sz="1050">
                <a:highlight>
                  <a:srgbClr val="FFFFFF"/>
                </a:highlight>
                <a:latin typeface="Open Sans"/>
                <a:ea typeface="Open Sans"/>
                <a:cs typeface="Open Sans"/>
                <a:sym typeface="Open Sans"/>
              </a:rPr>
              <a:t>If you have questions about your Grammar Guide results, consult with your instructor.   </a:t>
            </a:r>
            <a:endParaRPr sz="1050">
              <a:highlight>
                <a:srgbClr val="FFFFFF"/>
              </a:highlight>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F4F3"/>
        </a:solidFill>
        <a:effectLst/>
      </p:bgPr>
    </p:bg>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1173600" y="2250000"/>
            <a:ext cx="6525600" cy="83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Need more help?</a:t>
            </a:r>
            <a:endParaRPr dirty="0"/>
          </a:p>
        </p:txBody>
      </p:sp>
      <p:sp>
        <p:nvSpPr>
          <p:cNvPr id="204" name="Google Shape;204;p29"/>
          <p:cNvSpPr txBox="1">
            <a:spLocks noGrp="1"/>
          </p:cNvSpPr>
          <p:nvPr>
            <p:ph type="body" idx="4294967295"/>
          </p:nvPr>
        </p:nvSpPr>
        <p:spPr>
          <a:xfrm>
            <a:off x="1280275" y="3027050"/>
            <a:ext cx="7545000" cy="29112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Open Sans"/>
                <a:ea typeface="Open Sans"/>
                <a:cs typeface="Open Sans"/>
                <a:sym typeface="Open Sans"/>
              </a:rPr>
              <a:t>Access these helpful resources if you need more help using Turnitin Draft Coach</a:t>
            </a:r>
            <a:r>
              <a:rPr lang="en" sz="1100">
                <a:latin typeface="Open Sans Light"/>
                <a:ea typeface="Open Sans Light"/>
                <a:cs typeface="Open Sans Light"/>
                <a:sym typeface="Open Sans Light"/>
              </a:rPr>
              <a:t>™:</a:t>
            </a:r>
            <a:endParaRPr sz="1100">
              <a:latin typeface="Open Sans Light"/>
              <a:ea typeface="Open Sans Light"/>
              <a:cs typeface="Open Sans Light"/>
              <a:sym typeface="Open Sans Light"/>
            </a:endParaRPr>
          </a:p>
          <a:p>
            <a:pPr marL="457200" lvl="0" indent="-298450" algn="l" rtl="0">
              <a:spcBef>
                <a:spcPts val="1600"/>
              </a:spcBef>
              <a:spcAft>
                <a:spcPts val="0"/>
              </a:spcAft>
              <a:buClr>
                <a:srgbClr val="0096FF"/>
              </a:buClr>
              <a:buSzPts val="1100"/>
              <a:buFont typeface="Open Sans"/>
              <a:buChar char="●"/>
            </a:pPr>
            <a:r>
              <a:rPr lang="en" sz="1100" u="sng">
                <a:solidFill>
                  <a:schemeClr val="hlink"/>
                </a:solidFill>
                <a:latin typeface="Open Sans"/>
                <a:ea typeface="Open Sans"/>
                <a:cs typeface="Open Sans"/>
                <a:sym typeface="Open Sans"/>
                <a:hlinkClick r:id="rId3"/>
              </a:rPr>
              <a:t>Draft Coach Help Pages</a:t>
            </a:r>
            <a:endParaRPr sz="1100">
              <a:solidFill>
                <a:srgbClr val="0096FF"/>
              </a:solidFill>
              <a:latin typeface="Open Sans"/>
              <a:ea typeface="Open Sans"/>
              <a:cs typeface="Open Sans"/>
              <a:sym typeface="Open Sans"/>
            </a:endParaRPr>
          </a:p>
          <a:p>
            <a:pPr marL="457200" lvl="0" indent="0" algn="l" rtl="0">
              <a:spcBef>
                <a:spcPts val="1600"/>
              </a:spcBef>
              <a:spcAft>
                <a:spcPts val="1600"/>
              </a:spcAft>
              <a:buNone/>
            </a:pPr>
            <a:endParaRPr sz="1100">
              <a:solidFill>
                <a:srgbClr val="1E7BBB"/>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752400" y="604800"/>
            <a:ext cx="6292800" cy="6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Introducing Turnitin Draft Coach</a:t>
            </a:r>
            <a:endParaRPr sz="2000">
              <a:solidFill>
                <a:srgbClr val="1E7BBB"/>
              </a:solidFill>
            </a:endParaRPr>
          </a:p>
        </p:txBody>
      </p:sp>
      <p:sp>
        <p:nvSpPr>
          <p:cNvPr id="94" name="Google Shape;94;p15"/>
          <p:cNvSpPr txBox="1">
            <a:spLocks noGrp="1"/>
          </p:cNvSpPr>
          <p:nvPr>
            <p:ph type="body" idx="4294967295"/>
          </p:nvPr>
        </p:nvSpPr>
        <p:spPr>
          <a:xfrm>
            <a:off x="752400" y="172500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Open Sans"/>
                <a:ea typeface="Open Sans"/>
                <a:cs typeface="Open Sans"/>
                <a:sym typeface="Open Sans"/>
              </a:rPr>
              <a:t>Turnitin Draft Coach</a:t>
            </a:r>
            <a:r>
              <a:rPr lang="en" sz="1200">
                <a:latin typeface="Open Sans"/>
                <a:ea typeface="Open Sans"/>
                <a:cs typeface="Open Sans"/>
                <a:sym typeface="Open Sans"/>
              </a:rPr>
              <a:t> gives you access to </a:t>
            </a:r>
            <a:r>
              <a:rPr lang="en" sz="1200" b="1">
                <a:latin typeface="Open Sans"/>
                <a:ea typeface="Open Sans"/>
                <a:cs typeface="Open Sans"/>
                <a:sym typeface="Open Sans"/>
              </a:rPr>
              <a:t>Turnitin Similarity Reports</a:t>
            </a:r>
            <a:r>
              <a:rPr lang="en" sz="1200">
                <a:latin typeface="Open Sans"/>
                <a:ea typeface="Open Sans"/>
                <a:cs typeface="Open Sans"/>
                <a:sym typeface="Open Sans"/>
              </a:rPr>
              <a:t>, </a:t>
            </a:r>
            <a:r>
              <a:rPr lang="en" sz="1200" b="1">
                <a:latin typeface="Open Sans"/>
                <a:ea typeface="Open Sans"/>
                <a:cs typeface="Open Sans"/>
                <a:sym typeface="Open Sans"/>
              </a:rPr>
              <a:t>Citations Reports, </a:t>
            </a:r>
            <a:r>
              <a:rPr lang="en" sz="1200">
                <a:latin typeface="Open Sans"/>
                <a:ea typeface="Open Sans"/>
                <a:cs typeface="Open Sans"/>
                <a:sym typeface="Open Sans"/>
              </a:rPr>
              <a:t>and </a:t>
            </a:r>
            <a:r>
              <a:rPr lang="en" sz="1200" b="1">
                <a:latin typeface="Open Sans"/>
                <a:ea typeface="Open Sans"/>
                <a:cs typeface="Open Sans"/>
                <a:sym typeface="Open Sans"/>
              </a:rPr>
              <a:t>Grammar Guide</a:t>
            </a:r>
            <a:r>
              <a:rPr lang="en" sz="1200">
                <a:latin typeface="Open Sans"/>
                <a:ea typeface="Open Sans"/>
                <a:cs typeface="Open Sans"/>
                <a:sym typeface="Open Sans"/>
              </a:rPr>
              <a:t> right where you do your work — directly in Microsoft Word on the web. </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This means that you can draft your work in Word on the web and then use the information in </a:t>
            </a:r>
            <a:r>
              <a:rPr lang="en" sz="1200" b="1">
                <a:latin typeface="Open Sans"/>
                <a:ea typeface="Open Sans"/>
                <a:cs typeface="Open Sans"/>
                <a:sym typeface="Open Sans"/>
              </a:rPr>
              <a:t>Turnitin Draft Coach</a:t>
            </a:r>
            <a:r>
              <a:rPr lang="en" sz="1200">
                <a:latin typeface="Open Sans"/>
                <a:ea typeface="Open Sans"/>
                <a:cs typeface="Open Sans"/>
                <a:sym typeface="Open Sans"/>
              </a:rPr>
              <a:t> to help you improve your writing prior to submitting a final copy to your teacher.</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1000"/>
              </a:spcAft>
              <a:buClr>
                <a:schemeClr val="dk1"/>
              </a:buClr>
              <a:buSzPts val="1100"/>
              <a:buFont typeface="Arial"/>
              <a:buNone/>
            </a:pPr>
            <a:r>
              <a:rPr lang="en" sz="1200">
                <a:latin typeface="Open Sans"/>
                <a:ea typeface="Open Sans"/>
                <a:cs typeface="Open Sans"/>
                <a:sym typeface="Open Sans"/>
              </a:rPr>
              <a:t>The </a:t>
            </a:r>
            <a:r>
              <a:rPr lang="en" sz="1200" b="1">
                <a:latin typeface="Open Sans"/>
                <a:ea typeface="Open Sans"/>
                <a:cs typeface="Open Sans"/>
                <a:sym typeface="Open Sans"/>
              </a:rPr>
              <a:t>Turnitin Draft Coach add-in</a:t>
            </a:r>
            <a:r>
              <a:rPr lang="en" sz="1200">
                <a:latin typeface="Open Sans"/>
                <a:ea typeface="Open Sans"/>
                <a:cs typeface="Open Sans"/>
                <a:sym typeface="Open Sans"/>
              </a:rPr>
              <a:t> is meant to help you navigate the issues of similarity, plagiarism, and grammar as you write and revise your assignments.</a:t>
            </a:r>
            <a:endParaRPr sz="12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752400" y="604800"/>
            <a:ext cx="6292800" cy="6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Setting Up Turnitin Draft Coach</a:t>
            </a:r>
            <a:endParaRPr/>
          </a:p>
        </p:txBody>
      </p:sp>
      <p:sp>
        <p:nvSpPr>
          <p:cNvPr id="100" name="Google Shape;100;p16"/>
          <p:cNvSpPr txBox="1"/>
          <p:nvPr/>
        </p:nvSpPr>
        <p:spPr>
          <a:xfrm>
            <a:off x="791750" y="1541400"/>
            <a:ext cx="3986700" cy="233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2"/>
                </a:solidFill>
                <a:latin typeface="Open Sans"/>
                <a:ea typeface="Open Sans"/>
                <a:cs typeface="Open Sans"/>
                <a:sym typeface="Open Sans"/>
              </a:rPr>
              <a:t>Once set up by your school, the Turnitin Draft Coach add-in will be available to use with any of your Word on the web docs from the Turnitin tab in the Word ribbon. </a:t>
            </a:r>
            <a:endParaRPr sz="1100">
              <a:solidFill>
                <a:schemeClr val="dk2"/>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100">
                <a:solidFill>
                  <a:schemeClr val="dk2"/>
                </a:solidFill>
                <a:latin typeface="Open Sans"/>
                <a:ea typeface="Open Sans"/>
                <a:cs typeface="Open Sans"/>
                <a:sym typeface="Open Sans"/>
              </a:rPr>
              <a:t>You must be using Word with your </a:t>
            </a:r>
            <a:r>
              <a:rPr lang="en" sz="1100" i="1">
                <a:solidFill>
                  <a:schemeClr val="dk2"/>
                </a:solidFill>
                <a:latin typeface="Open Sans"/>
                <a:ea typeface="Open Sans"/>
                <a:cs typeface="Open Sans"/>
                <a:sym typeface="Open Sans"/>
              </a:rPr>
              <a:t>school-issued account</a:t>
            </a:r>
            <a:r>
              <a:rPr lang="en" sz="1100">
                <a:solidFill>
                  <a:schemeClr val="dk2"/>
                </a:solidFill>
                <a:latin typeface="Open Sans"/>
                <a:ea typeface="Open Sans"/>
                <a:cs typeface="Open Sans"/>
                <a:sym typeface="Open Sans"/>
              </a:rPr>
              <a:t> in order to access Draft Coach. The add-in will not work with any personal Microsoft accounts.</a:t>
            </a:r>
            <a:endParaRPr sz="1100">
              <a:solidFill>
                <a:schemeClr val="dk2"/>
              </a:solidFill>
              <a:latin typeface="Open Sans"/>
              <a:ea typeface="Open Sans"/>
              <a:cs typeface="Open Sans"/>
              <a:sym typeface="Open Sans"/>
            </a:endParaRPr>
          </a:p>
          <a:p>
            <a:pPr marL="0" lvl="0" indent="0" algn="l" rtl="0">
              <a:spcBef>
                <a:spcPts val="1000"/>
              </a:spcBef>
              <a:spcAft>
                <a:spcPts val="0"/>
              </a:spcAft>
              <a:buNone/>
            </a:pPr>
            <a:endParaRPr sz="12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F4F3"/>
        </a:solidFill>
        <a:effectLst/>
      </p:bgPr>
    </p:bg>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752400" y="604800"/>
            <a:ext cx="6292800" cy="6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Turnitin Draft Coach</a:t>
            </a:r>
            <a:endParaRPr/>
          </a:p>
        </p:txBody>
      </p:sp>
      <p:sp>
        <p:nvSpPr>
          <p:cNvPr id="106" name="Google Shape;106;p17"/>
          <p:cNvSpPr txBox="1"/>
          <p:nvPr/>
        </p:nvSpPr>
        <p:spPr>
          <a:xfrm>
            <a:off x="752400" y="2286000"/>
            <a:ext cx="3313500" cy="217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100">
                <a:solidFill>
                  <a:schemeClr val="dk2"/>
                </a:solidFill>
                <a:latin typeface="Open Sans"/>
                <a:ea typeface="Open Sans"/>
                <a:cs typeface="Open Sans"/>
                <a:sym typeface="Open Sans"/>
              </a:rPr>
              <a:t>Open your assignment in Word on the web, draft as you normally would, and then click on the Turnitin tab and then Draft Coach.</a:t>
            </a:r>
            <a:endParaRPr sz="1100">
              <a:solidFill>
                <a:schemeClr val="dk2"/>
              </a:solidFill>
              <a:latin typeface="Open Sans"/>
              <a:ea typeface="Open Sans"/>
              <a:cs typeface="Open Sans"/>
              <a:sym typeface="Open Sans"/>
            </a:endParaRPr>
          </a:p>
          <a:p>
            <a:pPr marL="0" lvl="0" indent="0" algn="l" rtl="0">
              <a:lnSpc>
                <a:spcPct val="100000"/>
              </a:lnSpc>
              <a:spcBef>
                <a:spcPts val="0"/>
              </a:spcBef>
              <a:spcAft>
                <a:spcPts val="0"/>
              </a:spcAft>
              <a:buNone/>
            </a:pPr>
            <a:endParaRPr sz="1100">
              <a:solidFill>
                <a:schemeClr val="dk2"/>
              </a:solidFill>
              <a:latin typeface="Open Sans"/>
              <a:ea typeface="Open Sans"/>
              <a:cs typeface="Open Sans"/>
              <a:sym typeface="Open Sans"/>
            </a:endParaRPr>
          </a:p>
          <a:p>
            <a:pPr marL="0" lvl="0" indent="0" algn="l" rtl="0">
              <a:lnSpc>
                <a:spcPct val="100000"/>
              </a:lnSpc>
              <a:spcBef>
                <a:spcPts val="0"/>
              </a:spcBef>
              <a:spcAft>
                <a:spcPts val="0"/>
              </a:spcAft>
              <a:buNone/>
            </a:pPr>
            <a:r>
              <a:rPr lang="en" sz="1100" i="1">
                <a:solidFill>
                  <a:schemeClr val="dk2"/>
                </a:solidFill>
                <a:latin typeface="Open Sans"/>
                <a:ea typeface="Open Sans"/>
                <a:cs typeface="Open Sans"/>
                <a:sym typeface="Open Sans"/>
              </a:rPr>
              <a:t>(If Turnitin Draft Coach does not immediately appear in your Add-on menu after installation, please refresh your page.)</a:t>
            </a:r>
            <a:endParaRPr sz="1000">
              <a:solidFill>
                <a:schemeClr val="dk2"/>
              </a:solidFill>
              <a:latin typeface="Roboto"/>
              <a:ea typeface="Roboto"/>
              <a:cs typeface="Roboto"/>
              <a:sym typeface="Roboto"/>
            </a:endParaRPr>
          </a:p>
        </p:txBody>
      </p:sp>
      <p:sp>
        <p:nvSpPr>
          <p:cNvPr id="107" name="Google Shape;107;p17"/>
          <p:cNvSpPr txBox="1"/>
          <p:nvPr/>
        </p:nvSpPr>
        <p:spPr>
          <a:xfrm>
            <a:off x="752400" y="1280160"/>
            <a:ext cx="856200" cy="9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b="1">
                <a:solidFill>
                  <a:srgbClr val="B2C4C7"/>
                </a:solidFill>
                <a:latin typeface="Open Sans"/>
                <a:ea typeface="Open Sans"/>
                <a:cs typeface="Open Sans"/>
                <a:sym typeface="Open Sans"/>
              </a:rPr>
              <a:t>1</a:t>
            </a:r>
            <a:endParaRPr sz="7200" b="1">
              <a:solidFill>
                <a:srgbClr val="B2C4C7"/>
              </a:solidFill>
              <a:latin typeface="Open Sans"/>
              <a:ea typeface="Open Sans"/>
              <a:cs typeface="Open Sans"/>
              <a:sym typeface="Open Sans"/>
            </a:endParaRPr>
          </a:p>
        </p:txBody>
      </p:sp>
      <p:pic>
        <p:nvPicPr>
          <p:cNvPr id="108" name="Google Shape;108;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072564" y="1699212"/>
            <a:ext cx="4889075" cy="1745075"/>
          </a:xfrm>
          <a:prstGeom prst="rect">
            <a:avLst/>
          </a:prstGeom>
          <a:noFill/>
          <a:ln w="9525" cap="flat" cmpd="sng">
            <a:solidFill>
              <a:srgbClr val="C8C8C8"/>
            </a:solidFill>
            <a:prstDash val="solid"/>
            <a:round/>
            <a:headEnd type="none" w="sm" len="sm"/>
            <a:tailEnd type="none" w="sm" len="sm"/>
          </a:ln>
          <a:effectLst>
            <a:outerShdw blurRad="57150" dist="19050" dir="5400000" algn="bl" rotWithShape="0">
              <a:srgbClr val="000000">
                <a:alpha val="50000"/>
              </a:srgbClr>
            </a:outerShdw>
          </a:effectLst>
        </p:spPr>
      </p:pic>
      <p:sp>
        <p:nvSpPr>
          <p:cNvPr id="109" name="Google Shape;109;p17">
            <a:extLst>
              <a:ext uri="{C183D7F6-B498-43B3-948B-1728B52AA6E4}">
                <adec:decorative xmlns:adec="http://schemas.microsoft.com/office/drawing/2017/decorative" val="1"/>
              </a:ext>
            </a:extLst>
          </p:cNvPr>
          <p:cNvSpPr/>
          <p:nvPr/>
        </p:nvSpPr>
        <p:spPr>
          <a:xfrm>
            <a:off x="7572725" y="1962200"/>
            <a:ext cx="412200" cy="1803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a:extLst>
              <a:ext uri="{C183D7F6-B498-43B3-948B-1728B52AA6E4}">
                <adec:decorative xmlns:adec="http://schemas.microsoft.com/office/drawing/2017/decorative" val="1"/>
              </a:ext>
            </a:extLst>
          </p:cNvPr>
          <p:cNvSpPr/>
          <p:nvPr/>
        </p:nvSpPr>
        <p:spPr>
          <a:xfrm>
            <a:off x="4118675" y="2142500"/>
            <a:ext cx="723600" cy="1803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F4F3"/>
        </a:solidFill>
        <a:effectLst/>
      </p:bgPr>
    </p:bg>
    <p:spTree>
      <p:nvGrpSpPr>
        <p:cNvPr id="1" name="Shape 114"/>
        <p:cNvGrpSpPr/>
        <p:nvPr/>
      </p:nvGrpSpPr>
      <p:grpSpPr>
        <a:xfrm>
          <a:off x="0" y="0"/>
          <a:ext cx="0" cy="0"/>
          <a:chOff x="0" y="0"/>
          <a:chExt cx="0" cy="0"/>
        </a:xfrm>
      </p:grpSpPr>
      <p:sp>
        <p:nvSpPr>
          <p:cNvPr id="116" name="Google Shape;116;p18"/>
          <p:cNvSpPr txBox="1">
            <a:spLocks noGrp="1"/>
          </p:cNvSpPr>
          <p:nvPr>
            <p:ph type="title"/>
          </p:nvPr>
        </p:nvSpPr>
        <p:spPr>
          <a:xfrm>
            <a:off x="752400" y="604800"/>
            <a:ext cx="6292800" cy="6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Using Turnitin Draft Coach</a:t>
            </a:r>
            <a:endParaRPr dirty="0"/>
          </a:p>
        </p:txBody>
      </p:sp>
      <p:sp>
        <p:nvSpPr>
          <p:cNvPr id="117" name="Google Shape;117;p18"/>
          <p:cNvSpPr txBox="1"/>
          <p:nvPr/>
        </p:nvSpPr>
        <p:spPr>
          <a:xfrm>
            <a:off x="752400" y="1280160"/>
            <a:ext cx="856200" cy="9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b="1">
                <a:solidFill>
                  <a:srgbClr val="B2C4C7"/>
                </a:solidFill>
                <a:latin typeface="Open Sans"/>
                <a:ea typeface="Open Sans"/>
                <a:cs typeface="Open Sans"/>
                <a:sym typeface="Open Sans"/>
              </a:rPr>
              <a:t>2</a:t>
            </a:r>
            <a:endParaRPr sz="7200" b="1">
              <a:solidFill>
                <a:srgbClr val="B2C4C7"/>
              </a:solidFill>
              <a:latin typeface="Open Sans"/>
              <a:ea typeface="Open Sans"/>
              <a:cs typeface="Open Sans"/>
              <a:sym typeface="Open Sans"/>
            </a:endParaRPr>
          </a:p>
        </p:txBody>
      </p:sp>
      <p:sp>
        <p:nvSpPr>
          <p:cNvPr id="115" name="Google Shape;115;p18"/>
          <p:cNvSpPr txBox="1"/>
          <p:nvPr/>
        </p:nvSpPr>
        <p:spPr>
          <a:xfrm>
            <a:off x="752400" y="2286000"/>
            <a:ext cx="3754200" cy="18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dirty="0">
                <a:solidFill>
                  <a:schemeClr val="dk2"/>
                </a:solidFill>
                <a:latin typeface="Open Sans"/>
                <a:ea typeface="Open Sans"/>
                <a:cs typeface="Open Sans"/>
                <a:sym typeface="Open Sans"/>
              </a:rPr>
              <a:t>This will bring up the Turnitin Draft Coach panel at the right side of your screen. Here you will be able to identify issues with </a:t>
            </a:r>
            <a:r>
              <a:rPr lang="en" sz="1100" b="1" dirty="0">
                <a:solidFill>
                  <a:schemeClr val="dk2"/>
                </a:solidFill>
                <a:latin typeface="Open Sans"/>
                <a:ea typeface="Open Sans"/>
                <a:cs typeface="Open Sans"/>
                <a:sym typeface="Open Sans"/>
              </a:rPr>
              <a:t>similarity, citations, and grammar</a:t>
            </a:r>
            <a:r>
              <a:rPr lang="en" sz="1100" dirty="0">
                <a:solidFill>
                  <a:schemeClr val="dk2"/>
                </a:solidFill>
                <a:latin typeface="Open Sans"/>
                <a:ea typeface="Open Sans"/>
                <a:cs typeface="Open Sans"/>
                <a:sym typeface="Open Sans"/>
              </a:rPr>
              <a:t> while you draft. Follow Draft Coach’s guidance before you submit your work to your instructor.</a:t>
            </a:r>
            <a:endParaRPr sz="1100" dirty="0">
              <a:solidFill>
                <a:schemeClr val="dk2"/>
              </a:solidFill>
              <a:latin typeface="Open Sans"/>
              <a:ea typeface="Open Sans"/>
              <a:cs typeface="Open Sans"/>
              <a:sym typeface="Open Sans"/>
            </a:endParaRPr>
          </a:p>
          <a:p>
            <a:pPr marL="0" lvl="0" indent="0" algn="l" rtl="0">
              <a:lnSpc>
                <a:spcPct val="115000"/>
              </a:lnSpc>
              <a:spcBef>
                <a:spcPts val="0"/>
              </a:spcBef>
              <a:spcAft>
                <a:spcPts val="0"/>
              </a:spcAft>
              <a:buNone/>
            </a:pPr>
            <a:endParaRPr sz="1100" dirty="0">
              <a:solidFill>
                <a:schemeClr val="dk2"/>
              </a:solidFill>
              <a:latin typeface="Open Sans"/>
              <a:ea typeface="Open Sans"/>
              <a:cs typeface="Open Sans"/>
              <a:sym typeface="Open Sans"/>
            </a:endParaRPr>
          </a:p>
        </p:txBody>
      </p:sp>
      <p:pic>
        <p:nvPicPr>
          <p:cNvPr id="118" name="Google Shape;118;p18">
            <a:extLst>
              <a:ext uri="{C183D7F6-B498-43B3-948B-1728B52AA6E4}">
                <adec:decorative xmlns:adec="http://schemas.microsoft.com/office/drawing/2017/decorative" val="1"/>
              </a:ext>
            </a:extLst>
          </p:cNvPr>
          <p:cNvPicPr preferRelativeResize="0"/>
          <p:nvPr/>
        </p:nvPicPr>
        <p:blipFill rotWithShape="1">
          <a:blip r:embed="rId3">
            <a:alphaModFix/>
          </a:blip>
          <a:srcRect t="5864" r="1777"/>
          <a:stretch/>
        </p:blipFill>
        <p:spPr>
          <a:xfrm>
            <a:off x="5559450" y="1097350"/>
            <a:ext cx="1762025" cy="3914600"/>
          </a:xfrm>
          <a:prstGeom prst="rect">
            <a:avLst/>
          </a:prstGeom>
          <a:noFill/>
          <a:ln w="9525" cap="flat" cmpd="sng">
            <a:solidFill>
              <a:srgbClr val="C8C8C8"/>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F4F3"/>
        </a:solidFill>
        <a:effectLst/>
      </p:bgPr>
    </p:bg>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752400" y="604800"/>
            <a:ext cx="6292800" cy="6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Using Turnitin Draft Coach</a:t>
            </a:r>
            <a:endParaRPr dirty="0"/>
          </a:p>
        </p:txBody>
      </p:sp>
      <p:sp>
        <p:nvSpPr>
          <p:cNvPr id="124" name="Google Shape;124;p19"/>
          <p:cNvSpPr txBox="1"/>
          <p:nvPr/>
        </p:nvSpPr>
        <p:spPr>
          <a:xfrm>
            <a:off x="752400" y="2286000"/>
            <a:ext cx="3753900" cy="18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a:solidFill>
                  <a:schemeClr val="dk2"/>
                </a:solidFill>
                <a:latin typeface="Open Sans"/>
                <a:ea typeface="Open Sans"/>
                <a:cs typeface="Open Sans"/>
                <a:sym typeface="Open Sans"/>
              </a:rPr>
              <a:t>To run a Similarity Check or a Citations Check, click on either </a:t>
            </a:r>
            <a:r>
              <a:rPr lang="en" sz="1100" b="1">
                <a:solidFill>
                  <a:schemeClr val="dk2"/>
                </a:solidFill>
                <a:latin typeface="Open Sans"/>
                <a:ea typeface="Open Sans"/>
                <a:cs typeface="Open Sans"/>
                <a:sym typeface="Open Sans"/>
              </a:rPr>
              <a:t>Go to Similarity</a:t>
            </a:r>
            <a:r>
              <a:rPr lang="en" sz="1100">
                <a:solidFill>
                  <a:schemeClr val="dk2"/>
                </a:solidFill>
                <a:latin typeface="Open Sans"/>
                <a:ea typeface="Open Sans"/>
                <a:cs typeface="Open Sans"/>
                <a:sym typeface="Open Sans"/>
              </a:rPr>
              <a:t>, </a:t>
            </a:r>
            <a:r>
              <a:rPr lang="en" sz="1100" b="1">
                <a:solidFill>
                  <a:schemeClr val="dk2"/>
                </a:solidFill>
                <a:latin typeface="Open Sans"/>
                <a:ea typeface="Open Sans"/>
                <a:cs typeface="Open Sans"/>
                <a:sym typeface="Open Sans"/>
              </a:rPr>
              <a:t>Go to Citations</a:t>
            </a:r>
            <a:r>
              <a:rPr lang="en" sz="1100">
                <a:solidFill>
                  <a:schemeClr val="dk2"/>
                </a:solidFill>
                <a:latin typeface="Open Sans"/>
                <a:ea typeface="Open Sans"/>
                <a:cs typeface="Open Sans"/>
                <a:sym typeface="Open Sans"/>
              </a:rPr>
              <a:t>,</a:t>
            </a:r>
            <a:r>
              <a:rPr lang="en" sz="1100" b="1">
                <a:solidFill>
                  <a:schemeClr val="dk2"/>
                </a:solidFill>
                <a:latin typeface="Open Sans"/>
                <a:ea typeface="Open Sans"/>
                <a:cs typeface="Open Sans"/>
                <a:sym typeface="Open Sans"/>
              </a:rPr>
              <a:t> </a:t>
            </a:r>
            <a:r>
              <a:rPr lang="en" sz="1100">
                <a:solidFill>
                  <a:schemeClr val="dk2"/>
                </a:solidFill>
                <a:latin typeface="Open Sans"/>
                <a:ea typeface="Open Sans"/>
                <a:cs typeface="Open Sans"/>
                <a:sym typeface="Open Sans"/>
              </a:rPr>
              <a:t>or </a:t>
            </a:r>
            <a:r>
              <a:rPr lang="en" sz="1100" b="1">
                <a:solidFill>
                  <a:schemeClr val="dk2"/>
                </a:solidFill>
                <a:latin typeface="Open Sans"/>
                <a:ea typeface="Open Sans"/>
                <a:cs typeface="Open Sans"/>
                <a:sym typeface="Open Sans"/>
              </a:rPr>
              <a:t>Go to Grammar</a:t>
            </a:r>
            <a:r>
              <a:rPr lang="en" sz="1100">
                <a:solidFill>
                  <a:schemeClr val="dk2"/>
                </a:solidFill>
                <a:latin typeface="Open Sans"/>
                <a:ea typeface="Open Sans"/>
                <a:cs typeface="Open Sans"/>
                <a:sym typeface="Open Sans"/>
              </a:rPr>
              <a:t> and then follow the prompts accordingly.</a:t>
            </a:r>
            <a:endParaRPr sz="1200">
              <a:solidFill>
                <a:schemeClr val="dk2"/>
              </a:solidFill>
              <a:latin typeface="Open Sans"/>
              <a:ea typeface="Open Sans"/>
              <a:cs typeface="Open Sans"/>
              <a:sym typeface="Open Sans"/>
            </a:endParaRPr>
          </a:p>
        </p:txBody>
      </p:sp>
      <p:sp>
        <p:nvSpPr>
          <p:cNvPr id="125" name="Google Shape;125;p19"/>
          <p:cNvSpPr txBox="1"/>
          <p:nvPr/>
        </p:nvSpPr>
        <p:spPr>
          <a:xfrm>
            <a:off x="752400" y="1280160"/>
            <a:ext cx="856200" cy="9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b="1">
                <a:solidFill>
                  <a:srgbClr val="B2C4C7"/>
                </a:solidFill>
                <a:latin typeface="Open Sans"/>
                <a:ea typeface="Open Sans"/>
                <a:cs typeface="Open Sans"/>
                <a:sym typeface="Open Sans"/>
              </a:rPr>
              <a:t>3</a:t>
            </a:r>
            <a:endParaRPr sz="7200" b="1">
              <a:solidFill>
                <a:srgbClr val="B2C4C7"/>
              </a:solidFill>
              <a:latin typeface="Open Sans"/>
              <a:ea typeface="Open Sans"/>
              <a:cs typeface="Open Sans"/>
              <a:sym typeface="Open Sans"/>
            </a:endParaRPr>
          </a:p>
        </p:txBody>
      </p:sp>
      <p:pic>
        <p:nvPicPr>
          <p:cNvPr id="126" name="Google Shape;126;p19">
            <a:extLst>
              <a:ext uri="{C183D7F6-B498-43B3-948B-1728B52AA6E4}">
                <adec:decorative xmlns:adec="http://schemas.microsoft.com/office/drawing/2017/decorative" val="1"/>
              </a:ext>
            </a:extLst>
          </p:cNvPr>
          <p:cNvPicPr preferRelativeResize="0"/>
          <p:nvPr/>
        </p:nvPicPr>
        <p:blipFill rotWithShape="1">
          <a:blip r:embed="rId3">
            <a:alphaModFix/>
          </a:blip>
          <a:srcRect r="1777"/>
          <a:stretch/>
        </p:blipFill>
        <p:spPr>
          <a:xfrm>
            <a:off x="5559450" y="853475"/>
            <a:ext cx="1762025" cy="4158475"/>
          </a:xfrm>
          <a:prstGeom prst="rect">
            <a:avLst/>
          </a:prstGeom>
          <a:noFill/>
          <a:ln w="9525" cap="flat" cmpd="sng">
            <a:solidFill>
              <a:srgbClr val="C8C8C8"/>
            </a:solidFill>
            <a:prstDash val="solid"/>
            <a:round/>
            <a:headEnd type="none" w="sm" len="sm"/>
            <a:tailEnd type="none" w="sm" len="sm"/>
          </a:ln>
          <a:effectLst>
            <a:outerShdw blurRad="57150" dist="19050" dir="5400000" algn="bl" rotWithShape="0">
              <a:srgbClr val="000000">
                <a:alpha val="50000"/>
              </a:srgbClr>
            </a:outerShdw>
          </a:effectLst>
        </p:spPr>
      </p:pic>
      <p:sp>
        <p:nvSpPr>
          <p:cNvPr id="127" name="Google Shape;127;p19">
            <a:extLst>
              <a:ext uri="{C183D7F6-B498-43B3-948B-1728B52AA6E4}">
                <adec:decorative xmlns:adec="http://schemas.microsoft.com/office/drawing/2017/decorative" val="1"/>
              </a:ext>
            </a:extLst>
          </p:cNvPr>
          <p:cNvSpPr/>
          <p:nvPr/>
        </p:nvSpPr>
        <p:spPr>
          <a:xfrm>
            <a:off x="6457100" y="3053000"/>
            <a:ext cx="657300" cy="142800"/>
          </a:xfrm>
          <a:prstGeom prst="rect">
            <a:avLst/>
          </a:prstGeom>
          <a:noFill/>
          <a:ln w="28575" cap="flat" cmpd="sng">
            <a:solidFill>
              <a:srgbClr val="FFAB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a:extLst>
              <a:ext uri="{C183D7F6-B498-43B3-948B-1728B52AA6E4}">
                <adec:decorative xmlns:adec="http://schemas.microsoft.com/office/drawing/2017/decorative" val="1"/>
              </a:ext>
            </a:extLst>
          </p:cNvPr>
          <p:cNvSpPr/>
          <p:nvPr/>
        </p:nvSpPr>
        <p:spPr>
          <a:xfrm>
            <a:off x="6457100" y="3776900"/>
            <a:ext cx="657300" cy="142800"/>
          </a:xfrm>
          <a:prstGeom prst="rect">
            <a:avLst/>
          </a:prstGeom>
          <a:noFill/>
          <a:ln w="28575" cap="flat" cmpd="sng">
            <a:solidFill>
              <a:srgbClr val="FFAB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a:extLst>
              <a:ext uri="{C183D7F6-B498-43B3-948B-1728B52AA6E4}">
                <adec:decorative xmlns:adec="http://schemas.microsoft.com/office/drawing/2017/decorative" val="1"/>
              </a:ext>
            </a:extLst>
          </p:cNvPr>
          <p:cNvSpPr/>
          <p:nvPr/>
        </p:nvSpPr>
        <p:spPr>
          <a:xfrm>
            <a:off x="6457100" y="4584100"/>
            <a:ext cx="657300" cy="142800"/>
          </a:xfrm>
          <a:prstGeom prst="rect">
            <a:avLst/>
          </a:prstGeom>
          <a:noFill/>
          <a:ln w="28575" cap="flat" cmpd="sng">
            <a:solidFill>
              <a:srgbClr val="FFAB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F4F3"/>
        </a:solidFill>
        <a:effectLst/>
      </p:bgPr>
    </p:bg>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752400" y="604800"/>
            <a:ext cx="6292800" cy="6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Using Turnitin Draft Coach</a:t>
            </a:r>
            <a:endParaRPr dirty="0"/>
          </a:p>
        </p:txBody>
      </p:sp>
      <p:sp>
        <p:nvSpPr>
          <p:cNvPr id="135" name="Google Shape;135;p20"/>
          <p:cNvSpPr txBox="1"/>
          <p:nvPr/>
        </p:nvSpPr>
        <p:spPr>
          <a:xfrm>
            <a:off x="752400" y="2286000"/>
            <a:ext cx="3754200" cy="18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2"/>
                </a:solidFill>
                <a:latin typeface="Open Sans"/>
                <a:ea typeface="Open Sans"/>
                <a:cs typeface="Open Sans"/>
                <a:sym typeface="Open Sans"/>
              </a:rPr>
              <a:t>Access helpful guidance from Turnitin’s teachers by clicking on the links throughout the add-on, such as “How should I use these checks?” and “What should I do with this score?”</a:t>
            </a:r>
            <a:endParaRPr sz="1300">
              <a:solidFill>
                <a:schemeClr val="dk2"/>
              </a:solidFill>
              <a:latin typeface="Open Sans"/>
              <a:ea typeface="Open Sans"/>
              <a:cs typeface="Open Sans"/>
              <a:sym typeface="Open Sans"/>
            </a:endParaRPr>
          </a:p>
        </p:txBody>
      </p:sp>
      <p:sp>
        <p:nvSpPr>
          <p:cNvPr id="136" name="Google Shape;136;p20"/>
          <p:cNvSpPr txBox="1"/>
          <p:nvPr/>
        </p:nvSpPr>
        <p:spPr>
          <a:xfrm>
            <a:off x="752400" y="1280160"/>
            <a:ext cx="856200" cy="9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b="1">
                <a:solidFill>
                  <a:srgbClr val="B2C4C7"/>
                </a:solidFill>
                <a:latin typeface="Open Sans"/>
                <a:ea typeface="Open Sans"/>
                <a:cs typeface="Open Sans"/>
                <a:sym typeface="Open Sans"/>
              </a:rPr>
              <a:t>4</a:t>
            </a:r>
            <a:endParaRPr sz="7200" b="1">
              <a:solidFill>
                <a:srgbClr val="B2C4C7"/>
              </a:solidFill>
              <a:latin typeface="Open Sans"/>
              <a:ea typeface="Open Sans"/>
              <a:cs typeface="Open Sans"/>
              <a:sym typeface="Open Sans"/>
            </a:endParaRPr>
          </a:p>
        </p:txBody>
      </p:sp>
      <p:pic>
        <p:nvPicPr>
          <p:cNvPr id="137" name="Google Shape;137;p20">
            <a:extLst>
              <a:ext uri="{C183D7F6-B498-43B3-948B-1728B52AA6E4}">
                <adec:decorative xmlns:adec="http://schemas.microsoft.com/office/drawing/2017/decorative" val="1"/>
              </a:ext>
            </a:extLst>
          </p:cNvPr>
          <p:cNvPicPr preferRelativeResize="0"/>
          <p:nvPr/>
        </p:nvPicPr>
        <p:blipFill rotWithShape="1">
          <a:blip r:embed="rId3">
            <a:alphaModFix/>
          </a:blip>
          <a:srcRect l="80220" t="1020" r="384" b="16647"/>
          <a:stretch/>
        </p:blipFill>
        <p:spPr>
          <a:xfrm>
            <a:off x="7230775" y="1140225"/>
            <a:ext cx="1603626" cy="3475525"/>
          </a:xfrm>
          <a:prstGeom prst="rect">
            <a:avLst/>
          </a:prstGeom>
          <a:noFill/>
          <a:ln w="9525" cap="flat" cmpd="sng">
            <a:solidFill>
              <a:srgbClr val="C8C8C8"/>
            </a:solidFill>
            <a:prstDash val="solid"/>
            <a:round/>
            <a:headEnd type="none" w="sm" len="sm"/>
            <a:tailEnd type="none" w="sm" len="sm"/>
          </a:ln>
          <a:effectLst>
            <a:outerShdw blurRad="57150" dist="19050" dir="5400000" algn="bl" rotWithShape="0">
              <a:srgbClr val="000000">
                <a:alpha val="50000"/>
              </a:srgbClr>
            </a:outerShdw>
          </a:effectLst>
        </p:spPr>
      </p:pic>
      <p:pic>
        <p:nvPicPr>
          <p:cNvPr id="138" name="Google Shape;138;p20">
            <a:extLst>
              <a:ext uri="{C183D7F6-B498-43B3-948B-1728B52AA6E4}">
                <adec:decorative xmlns:adec="http://schemas.microsoft.com/office/drawing/2017/decorative" val="1"/>
              </a:ext>
            </a:extLst>
          </p:cNvPr>
          <p:cNvPicPr preferRelativeResize="0"/>
          <p:nvPr/>
        </p:nvPicPr>
        <p:blipFill rotWithShape="1">
          <a:blip r:embed="rId4">
            <a:alphaModFix/>
          </a:blip>
          <a:srcRect l="80469" b="8029"/>
          <a:stretch/>
        </p:blipFill>
        <p:spPr>
          <a:xfrm>
            <a:off x="5506464" y="1140225"/>
            <a:ext cx="1603624" cy="3475524"/>
          </a:xfrm>
          <a:prstGeom prst="rect">
            <a:avLst/>
          </a:prstGeom>
          <a:noFill/>
          <a:ln w="9525" cap="flat" cmpd="sng">
            <a:solidFill>
              <a:srgbClr val="C8C8C8"/>
            </a:solidFill>
            <a:prstDash val="solid"/>
            <a:round/>
            <a:headEnd type="none" w="sm" len="sm"/>
            <a:tailEnd type="none" w="sm" len="sm"/>
          </a:ln>
          <a:effectLst>
            <a:outerShdw blurRad="57150" dist="19050" dir="5400000" algn="bl" rotWithShape="0">
              <a:srgbClr val="000000">
                <a:alpha val="50000"/>
              </a:srgbClr>
            </a:outerShdw>
          </a:effectLst>
        </p:spPr>
      </p:pic>
      <p:sp>
        <p:nvSpPr>
          <p:cNvPr id="139" name="Google Shape;139;p20">
            <a:extLst>
              <a:ext uri="{C183D7F6-B498-43B3-948B-1728B52AA6E4}">
                <adec:decorative xmlns:adec="http://schemas.microsoft.com/office/drawing/2017/decorative" val="1"/>
              </a:ext>
            </a:extLst>
          </p:cNvPr>
          <p:cNvSpPr/>
          <p:nvPr/>
        </p:nvSpPr>
        <p:spPr>
          <a:xfrm>
            <a:off x="5667088" y="3584350"/>
            <a:ext cx="1152600" cy="190200"/>
          </a:xfrm>
          <a:prstGeom prst="rect">
            <a:avLst/>
          </a:prstGeom>
          <a:noFill/>
          <a:ln w="28575" cap="flat" cmpd="sng">
            <a:solidFill>
              <a:srgbClr val="FFAB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a:extLst>
              <a:ext uri="{C183D7F6-B498-43B3-948B-1728B52AA6E4}">
                <adec:decorative xmlns:adec="http://schemas.microsoft.com/office/drawing/2017/decorative" val="1"/>
              </a:ext>
            </a:extLst>
          </p:cNvPr>
          <p:cNvSpPr/>
          <p:nvPr/>
        </p:nvSpPr>
        <p:spPr>
          <a:xfrm>
            <a:off x="7472150" y="2129775"/>
            <a:ext cx="1152600" cy="156300"/>
          </a:xfrm>
          <a:prstGeom prst="rect">
            <a:avLst/>
          </a:prstGeom>
          <a:noFill/>
          <a:ln w="28575" cap="flat" cmpd="sng">
            <a:solidFill>
              <a:srgbClr val="FFAB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4"/>
        <p:cNvGrpSpPr/>
        <p:nvPr/>
      </p:nvGrpSpPr>
      <p:grpSpPr>
        <a:xfrm>
          <a:off x="0" y="0"/>
          <a:ext cx="0" cy="0"/>
          <a:chOff x="0" y="0"/>
          <a:chExt cx="0" cy="0"/>
        </a:xfrm>
      </p:grpSpPr>
      <p:pic>
        <p:nvPicPr>
          <p:cNvPr id="145" name="Google Shape;145;p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46388" y="4803750"/>
            <a:ext cx="1251224" cy="206975"/>
          </a:xfrm>
          <a:prstGeom prst="rect">
            <a:avLst/>
          </a:prstGeom>
          <a:noFill/>
          <a:ln>
            <a:noFill/>
          </a:ln>
        </p:spPr>
      </p:pic>
      <p:sp>
        <p:nvSpPr>
          <p:cNvPr id="146" name="Google Shape;146;p21"/>
          <p:cNvSpPr txBox="1">
            <a:spLocks noGrp="1"/>
          </p:cNvSpPr>
          <p:nvPr>
            <p:ph type="title" idx="4294967295"/>
          </p:nvPr>
        </p:nvSpPr>
        <p:spPr>
          <a:xfrm>
            <a:off x="752400" y="604800"/>
            <a:ext cx="5575800" cy="658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3C46"/>
                </a:solidFill>
                <a:effectLst/>
                <a:uLnTx/>
                <a:uFillTx/>
                <a:latin typeface="Lexend Deca"/>
                <a:ea typeface="Lexend Deca"/>
                <a:cs typeface="Lexend Deca"/>
                <a:sym typeface="Lexend Deca"/>
              </a:rPr>
              <a:t>How do Similarity Check, Citations Check, and Grammar Guide differ?</a:t>
            </a:r>
          </a:p>
        </p:txBody>
      </p:sp>
      <p:sp>
        <p:nvSpPr>
          <p:cNvPr id="148" name="Google Shape;148;p21"/>
          <p:cNvSpPr txBox="1"/>
          <p:nvPr/>
        </p:nvSpPr>
        <p:spPr>
          <a:xfrm>
            <a:off x="-48475" y="1695600"/>
            <a:ext cx="3161100" cy="20007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100">
                <a:solidFill>
                  <a:srgbClr val="595959"/>
                </a:solidFill>
                <a:latin typeface="Open Sans"/>
                <a:ea typeface="Open Sans"/>
                <a:cs typeface="Open Sans"/>
                <a:sym typeface="Open Sans"/>
              </a:rPr>
              <a:t>The </a:t>
            </a:r>
            <a:r>
              <a:rPr lang="en" sz="1100" b="1">
                <a:solidFill>
                  <a:srgbClr val="595959"/>
                </a:solidFill>
                <a:latin typeface="Open Sans"/>
                <a:ea typeface="Open Sans"/>
                <a:cs typeface="Open Sans"/>
                <a:sym typeface="Open Sans"/>
              </a:rPr>
              <a:t>Similarity Check</a:t>
            </a:r>
            <a:r>
              <a:rPr lang="en" sz="1100">
                <a:solidFill>
                  <a:srgbClr val="595959"/>
                </a:solidFill>
                <a:latin typeface="Open Sans"/>
                <a:ea typeface="Open Sans"/>
                <a:cs typeface="Open Sans"/>
                <a:sym typeface="Open Sans"/>
              </a:rPr>
              <a:t> is used to help you identify when your writing matches text found in other sources.</a:t>
            </a:r>
            <a:endParaRPr sz="1100">
              <a:solidFill>
                <a:srgbClr val="595959"/>
              </a:solidFill>
              <a:latin typeface="Open Sans"/>
              <a:ea typeface="Open Sans"/>
              <a:cs typeface="Open Sans"/>
              <a:sym typeface="Open Sans"/>
            </a:endParaRPr>
          </a:p>
          <a:p>
            <a:pPr marL="914400" lvl="1" indent="-292100" algn="l" rtl="0">
              <a:spcBef>
                <a:spcPts val="1000"/>
              </a:spcBef>
              <a:spcAft>
                <a:spcPts val="0"/>
              </a:spcAft>
              <a:buClr>
                <a:srgbClr val="595959"/>
              </a:buClr>
              <a:buSzPts val="1000"/>
              <a:buFont typeface="Open Sans"/>
              <a:buChar char="○"/>
            </a:pPr>
            <a:r>
              <a:rPr lang="en" sz="1000">
                <a:solidFill>
                  <a:srgbClr val="595959"/>
                </a:solidFill>
                <a:latin typeface="Open Sans"/>
                <a:ea typeface="Open Sans"/>
                <a:cs typeface="Open Sans"/>
                <a:sym typeface="Open Sans"/>
              </a:rPr>
              <a:t>This check focuses on identifying when your text matches the text of another source, whether that is from the internet or Turnitin’s databases.</a:t>
            </a:r>
            <a:endParaRPr sz="1000">
              <a:solidFill>
                <a:srgbClr val="595959"/>
              </a:solidFill>
              <a:latin typeface="Open Sans"/>
              <a:ea typeface="Open Sans"/>
              <a:cs typeface="Open Sans"/>
              <a:sym typeface="Open Sans"/>
            </a:endParaRPr>
          </a:p>
          <a:p>
            <a:pPr marL="914400" lvl="1" indent="-292100" algn="l" rtl="0">
              <a:lnSpc>
                <a:spcPct val="100000"/>
              </a:lnSpc>
              <a:spcBef>
                <a:spcPts val="1000"/>
              </a:spcBef>
              <a:spcAft>
                <a:spcPts val="1000"/>
              </a:spcAft>
              <a:buClr>
                <a:srgbClr val="595959"/>
              </a:buClr>
              <a:buSzPts val="1000"/>
              <a:buFont typeface="Open Sans"/>
              <a:buChar char="○"/>
            </a:pPr>
            <a:r>
              <a:rPr lang="en" sz="1000">
                <a:solidFill>
                  <a:srgbClr val="595959"/>
                </a:solidFill>
                <a:latin typeface="Open Sans"/>
                <a:ea typeface="Open Sans"/>
                <a:cs typeface="Open Sans"/>
                <a:sym typeface="Open Sans"/>
              </a:rPr>
              <a:t>The Similarity Score quantifies how similar your work is to other pieces of writing, but you should consider acceptable forms of similarity, like quotations, citations, and bibliographic material when responding to this number.</a:t>
            </a:r>
            <a:endParaRPr sz="1000">
              <a:solidFill>
                <a:srgbClr val="595959"/>
              </a:solidFill>
              <a:latin typeface="Open Sans"/>
              <a:ea typeface="Open Sans"/>
              <a:cs typeface="Open Sans"/>
              <a:sym typeface="Open Sans"/>
            </a:endParaRPr>
          </a:p>
        </p:txBody>
      </p:sp>
      <p:sp>
        <p:nvSpPr>
          <p:cNvPr id="147" name="Google Shape;147;p21"/>
          <p:cNvSpPr txBox="1"/>
          <p:nvPr/>
        </p:nvSpPr>
        <p:spPr>
          <a:xfrm>
            <a:off x="2837553" y="1695600"/>
            <a:ext cx="3230700" cy="20457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100">
                <a:solidFill>
                  <a:srgbClr val="595959"/>
                </a:solidFill>
                <a:latin typeface="Open Sans"/>
                <a:ea typeface="Open Sans"/>
                <a:cs typeface="Open Sans"/>
                <a:sym typeface="Open Sans"/>
              </a:rPr>
              <a:t>The </a:t>
            </a:r>
            <a:r>
              <a:rPr lang="en" sz="1100" b="1">
                <a:solidFill>
                  <a:srgbClr val="595959"/>
                </a:solidFill>
                <a:latin typeface="Open Sans"/>
                <a:ea typeface="Open Sans"/>
                <a:cs typeface="Open Sans"/>
                <a:sym typeface="Open Sans"/>
              </a:rPr>
              <a:t>Citations Check</a:t>
            </a:r>
            <a:r>
              <a:rPr lang="en" sz="1100">
                <a:solidFill>
                  <a:srgbClr val="595959"/>
                </a:solidFill>
                <a:latin typeface="Open Sans"/>
                <a:ea typeface="Open Sans"/>
                <a:cs typeface="Open Sans"/>
                <a:sym typeface="Open Sans"/>
              </a:rPr>
              <a:t> is used to help you identify when your citations are missing references or when your references are missing citations.</a:t>
            </a:r>
            <a:endParaRPr sz="1100">
              <a:solidFill>
                <a:srgbClr val="595959"/>
              </a:solidFill>
              <a:latin typeface="Open Sans"/>
              <a:ea typeface="Open Sans"/>
              <a:cs typeface="Open Sans"/>
              <a:sym typeface="Open Sans"/>
            </a:endParaRPr>
          </a:p>
          <a:p>
            <a:pPr marL="914400" lvl="1" indent="-292100" algn="l" rtl="0">
              <a:spcBef>
                <a:spcPts val="1000"/>
              </a:spcBef>
              <a:spcAft>
                <a:spcPts val="0"/>
              </a:spcAft>
              <a:buClr>
                <a:srgbClr val="595959"/>
              </a:buClr>
              <a:buSzPts val="1000"/>
              <a:buFont typeface="Open Sans"/>
              <a:buChar char="○"/>
            </a:pPr>
            <a:r>
              <a:rPr lang="en" sz="1000">
                <a:solidFill>
                  <a:srgbClr val="595959"/>
                </a:solidFill>
                <a:latin typeface="Open Sans"/>
                <a:ea typeface="Open Sans"/>
                <a:cs typeface="Open Sans"/>
                <a:sym typeface="Open Sans"/>
              </a:rPr>
              <a:t>This check focuses on identifying matching pairs of citations and references that you include in your text.</a:t>
            </a:r>
            <a:endParaRPr sz="1000">
              <a:solidFill>
                <a:srgbClr val="595959"/>
              </a:solidFill>
              <a:latin typeface="Open Sans"/>
              <a:ea typeface="Open Sans"/>
              <a:cs typeface="Open Sans"/>
              <a:sym typeface="Open Sans"/>
            </a:endParaRPr>
          </a:p>
          <a:p>
            <a:pPr marL="914400" lvl="1" indent="-292100" algn="l" rtl="0">
              <a:spcBef>
                <a:spcPts val="1000"/>
              </a:spcBef>
              <a:spcAft>
                <a:spcPts val="1000"/>
              </a:spcAft>
              <a:buClr>
                <a:srgbClr val="595959"/>
              </a:buClr>
              <a:buSzPts val="1000"/>
              <a:buFont typeface="Open Sans"/>
              <a:buChar char="○"/>
            </a:pPr>
            <a:r>
              <a:rPr lang="en" sz="1000">
                <a:solidFill>
                  <a:srgbClr val="595959"/>
                </a:solidFill>
                <a:latin typeface="Open Sans"/>
                <a:ea typeface="Open Sans"/>
                <a:cs typeface="Open Sans"/>
                <a:sym typeface="Open Sans"/>
              </a:rPr>
              <a:t>This check does not currently assess the accuracy of your citation format or whether you are missing citations or references based on the actual content of your text.</a:t>
            </a:r>
            <a:endParaRPr sz="1000">
              <a:solidFill>
                <a:srgbClr val="595959"/>
              </a:solidFill>
              <a:latin typeface="Open Sans"/>
              <a:ea typeface="Open Sans"/>
              <a:cs typeface="Open Sans"/>
              <a:sym typeface="Open Sans"/>
            </a:endParaRPr>
          </a:p>
        </p:txBody>
      </p:sp>
      <p:sp>
        <p:nvSpPr>
          <p:cNvPr id="149" name="Google Shape;149;p21"/>
          <p:cNvSpPr txBox="1"/>
          <p:nvPr/>
        </p:nvSpPr>
        <p:spPr>
          <a:xfrm>
            <a:off x="5793175" y="1695600"/>
            <a:ext cx="3161100" cy="2405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100" b="1">
                <a:solidFill>
                  <a:srgbClr val="595959"/>
                </a:solidFill>
                <a:latin typeface="Open Sans"/>
                <a:ea typeface="Open Sans"/>
                <a:cs typeface="Open Sans"/>
                <a:sym typeface="Open Sans"/>
              </a:rPr>
              <a:t>Grammar Guide</a:t>
            </a:r>
            <a:r>
              <a:rPr lang="en" sz="1100">
                <a:solidFill>
                  <a:srgbClr val="595959"/>
                </a:solidFill>
                <a:latin typeface="Open Sans"/>
                <a:ea typeface="Open Sans"/>
                <a:cs typeface="Open Sans"/>
                <a:sym typeface="Open Sans"/>
              </a:rPr>
              <a:t> is used to help you identify, edit, and learn from your grammar mistakes.</a:t>
            </a:r>
            <a:endParaRPr sz="1100">
              <a:solidFill>
                <a:srgbClr val="595959"/>
              </a:solidFill>
              <a:latin typeface="Open Sans"/>
              <a:ea typeface="Open Sans"/>
              <a:cs typeface="Open Sans"/>
              <a:sym typeface="Open Sans"/>
            </a:endParaRPr>
          </a:p>
          <a:p>
            <a:pPr marL="914400" lvl="1" indent="-292100" algn="l" rtl="0">
              <a:spcBef>
                <a:spcPts val="1000"/>
              </a:spcBef>
              <a:spcAft>
                <a:spcPts val="0"/>
              </a:spcAft>
              <a:buClr>
                <a:srgbClr val="595959"/>
              </a:buClr>
              <a:buSzPts val="1000"/>
              <a:buFont typeface="Open Sans"/>
              <a:buChar char="○"/>
            </a:pPr>
            <a:r>
              <a:rPr lang="en" sz="1000">
                <a:solidFill>
                  <a:srgbClr val="595959"/>
                </a:solidFill>
                <a:latin typeface="Open Sans"/>
                <a:ea typeface="Open Sans"/>
                <a:cs typeface="Open Sans"/>
                <a:sym typeface="Open Sans"/>
              </a:rPr>
              <a:t>This check focuses on identifying issues in grammar and providing guidance on how to address them.</a:t>
            </a:r>
            <a:endParaRPr sz="1000">
              <a:solidFill>
                <a:srgbClr val="595959"/>
              </a:solidFill>
              <a:latin typeface="Open Sans"/>
              <a:ea typeface="Open Sans"/>
              <a:cs typeface="Open Sans"/>
              <a:sym typeface="Open Sans"/>
            </a:endParaRPr>
          </a:p>
          <a:p>
            <a:pPr marL="914400" lvl="1" indent="-292100" algn="l" rtl="0">
              <a:lnSpc>
                <a:spcPct val="100000"/>
              </a:lnSpc>
              <a:spcBef>
                <a:spcPts val="1000"/>
              </a:spcBef>
              <a:spcAft>
                <a:spcPts val="1000"/>
              </a:spcAft>
              <a:buClr>
                <a:srgbClr val="595959"/>
              </a:buClr>
              <a:buSzPts val="1000"/>
              <a:buFont typeface="Open Sans"/>
              <a:buChar char="○"/>
            </a:pPr>
            <a:r>
              <a:rPr lang="en" sz="1000">
                <a:solidFill>
                  <a:srgbClr val="595959"/>
                </a:solidFill>
                <a:latin typeface="Open Sans"/>
                <a:ea typeface="Open Sans"/>
                <a:cs typeface="Open Sans"/>
                <a:sym typeface="Open Sans"/>
              </a:rPr>
              <a:t>Grammar Guide encourages you to edit grammar mistakes on your own with detailed explanations. Since the goal is for you to review and apply the feedback, Grammar Guide does not autocorrect any of your writing. </a:t>
            </a:r>
            <a:endParaRPr sz="1000">
              <a:solidFill>
                <a:srgbClr val="595959"/>
              </a:solidFill>
              <a:latin typeface="Open Sans"/>
              <a:ea typeface="Open Sans"/>
              <a:cs typeface="Open Sans"/>
              <a:sym typeface="Open Sans"/>
            </a:endParaRPr>
          </a:p>
        </p:txBody>
      </p:sp>
      <p:cxnSp>
        <p:nvCxnSpPr>
          <p:cNvPr id="150" name="Google Shape;150;p21">
            <a:extLst>
              <a:ext uri="{C183D7F6-B498-43B3-948B-1728B52AA6E4}">
                <adec:decorative xmlns:adec="http://schemas.microsoft.com/office/drawing/2017/decorative" val="1"/>
              </a:ext>
            </a:extLst>
          </p:cNvPr>
          <p:cNvCxnSpPr/>
          <p:nvPr/>
        </p:nvCxnSpPr>
        <p:spPr>
          <a:xfrm>
            <a:off x="6169225" y="1643300"/>
            <a:ext cx="0" cy="3295800"/>
          </a:xfrm>
          <a:prstGeom prst="straightConnector1">
            <a:avLst/>
          </a:prstGeom>
          <a:noFill/>
          <a:ln w="9525" cap="flat" cmpd="sng">
            <a:solidFill>
              <a:srgbClr val="0097A7"/>
            </a:solidFill>
            <a:prstDash val="dash"/>
            <a:round/>
            <a:headEnd type="none" w="med" len="med"/>
            <a:tailEnd type="none" w="med" len="med"/>
          </a:ln>
        </p:spPr>
      </p:cxnSp>
      <p:cxnSp>
        <p:nvCxnSpPr>
          <p:cNvPr id="151" name="Google Shape;151;p21">
            <a:extLst>
              <a:ext uri="{C183D7F6-B498-43B3-948B-1728B52AA6E4}">
                <adec:decorative xmlns:adec="http://schemas.microsoft.com/office/drawing/2017/decorative" val="1"/>
              </a:ext>
            </a:extLst>
          </p:cNvPr>
          <p:cNvCxnSpPr/>
          <p:nvPr/>
        </p:nvCxnSpPr>
        <p:spPr>
          <a:xfrm>
            <a:off x="3197425" y="1643300"/>
            <a:ext cx="0" cy="3295800"/>
          </a:xfrm>
          <a:prstGeom prst="straightConnector1">
            <a:avLst/>
          </a:prstGeom>
          <a:noFill/>
          <a:ln w="9525" cap="flat" cmpd="sng">
            <a:solidFill>
              <a:srgbClr val="0097A7"/>
            </a:solidFill>
            <a:prstDash val="dash"/>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p:nvPr/>
        </p:nvSpPr>
        <p:spPr>
          <a:xfrm>
            <a:off x="713100" y="1333950"/>
            <a:ext cx="7332300" cy="123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800">
                <a:solidFill>
                  <a:schemeClr val="lt1"/>
                </a:solidFill>
                <a:latin typeface="Lexend Deca"/>
                <a:ea typeface="Lexend Deca"/>
                <a:cs typeface="Lexend Deca"/>
                <a:sym typeface="Lexend Deca"/>
              </a:rPr>
              <a:t>Use the two different checks as a pair </a:t>
            </a:r>
            <a:endParaRPr sz="2800">
              <a:solidFill>
                <a:schemeClr val="lt1"/>
              </a:solidFill>
              <a:latin typeface="Lexend Deca"/>
              <a:ea typeface="Lexend Deca"/>
              <a:cs typeface="Lexend Deca"/>
              <a:sym typeface="Lexend Deca"/>
            </a:endParaRPr>
          </a:p>
          <a:p>
            <a:pPr marL="0" lvl="0" indent="0" algn="l" rtl="0">
              <a:lnSpc>
                <a:spcPct val="100000"/>
              </a:lnSpc>
              <a:spcBef>
                <a:spcPts val="0"/>
              </a:spcBef>
              <a:spcAft>
                <a:spcPts val="0"/>
              </a:spcAft>
              <a:buNone/>
            </a:pPr>
            <a:r>
              <a:rPr lang="en" sz="2800">
                <a:solidFill>
                  <a:schemeClr val="lt1"/>
                </a:solidFill>
                <a:latin typeface="Lexend Deca"/>
                <a:ea typeface="Lexend Deca"/>
                <a:cs typeface="Lexend Deca"/>
                <a:sym typeface="Lexend Deca"/>
              </a:rPr>
              <a:t>to ensure that your writing is free from plagiarism and ineffective citations.</a:t>
            </a:r>
            <a:endParaRPr sz="2800">
              <a:solidFill>
                <a:schemeClr val="dk2"/>
              </a:solidFill>
              <a:latin typeface="Lexend Deca"/>
              <a:ea typeface="Lexend Deca"/>
              <a:cs typeface="Lexend Deca"/>
              <a:sym typeface="Lexend Deca"/>
            </a:endParaRPr>
          </a:p>
        </p:txBody>
      </p:sp>
      <p:sp>
        <p:nvSpPr>
          <p:cNvPr id="157" name="Google Shape;157;p22"/>
          <p:cNvSpPr txBox="1">
            <a:spLocks noGrp="1"/>
          </p:cNvSpPr>
          <p:nvPr>
            <p:ph type="title" idx="4294967295"/>
          </p:nvPr>
        </p:nvSpPr>
        <p:spPr>
          <a:xfrm>
            <a:off x="752400" y="360000"/>
            <a:ext cx="3810000" cy="1099800"/>
          </a:xfrm>
          <a:prstGeom prst="rect">
            <a:avLst/>
          </a:prstGeom>
          <a:noFill/>
          <a:ln>
            <a:noFill/>
            <a:prstDash/>
          </a:ln>
          <a:effectLst/>
        </p:spPr>
        <p:txBody>
          <a:bodyPr rot="0" spcFirstLastPara="1" vertOverflow="overflow" horzOverflow="overflow" vert="horz" wrap="square" lIns="91425" tIns="0" rIns="91425" bIns="914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900" b="0" i="0" u="none" strike="noStrike" kern="0" cap="none" spc="0" normalizeH="0" baseline="0" noProof="0" dirty="0">
                <a:ln>
                  <a:noFill/>
                </a:ln>
                <a:solidFill>
                  <a:srgbClr val="003C46"/>
                </a:solidFill>
                <a:effectLst/>
                <a:uLnTx/>
                <a:uFillTx/>
                <a:latin typeface="Arial"/>
                <a:ea typeface="Arial"/>
                <a:cs typeface="Arial"/>
                <a:sym typeface="Arial"/>
              </a:rPr>
              <a:t>—</a:t>
            </a:r>
            <a:br>
              <a:rPr kumimoji="0" lang="en" sz="4600" b="0" i="0" u="none" strike="noStrike" kern="0" cap="none" spc="0" normalizeH="0" baseline="0" noProof="0" dirty="0">
                <a:ln>
                  <a:noFill/>
                </a:ln>
                <a:solidFill>
                  <a:srgbClr val="003C46"/>
                </a:solidFill>
                <a:effectLst/>
                <a:uLnTx/>
                <a:uFillTx/>
                <a:latin typeface="Roboto"/>
                <a:ea typeface="Roboto"/>
                <a:cs typeface="Roboto"/>
                <a:sym typeface="Roboto"/>
              </a:rPr>
            </a:br>
            <a:endParaRPr kumimoji="0" lang="en" sz="1000" b="0" i="0" u="none" strike="noStrike" kern="0" cap="none" spc="0" normalizeH="0" baseline="0" noProof="0" dirty="0">
              <a:ln>
                <a:noFill/>
              </a:ln>
              <a:solidFill>
                <a:srgbClr val="003C46"/>
              </a:solidFill>
              <a:effectLst/>
              <a:uLnTx/>
              <a:uFillTx/>
              <a:latin typeface="Arial"/>
              <a:ea typeface="Arial"/>
              <a:cs typeface="Arial"/>
              <a:sym typeface="Arial"/>
            </a:endParaRPr>
          </a:p>
        </p:txBody>
      </p:sp>
      <p:sp>
        <p:nvSpPr>
          <p:cNvPr id="158" name="Google Shape;158;p22"/>
          <p:cNvSpPr txBox="1"/>
          <p:nvPr/>
        </p:nvSpPr>
        <p:spPr>
          <a:xfrm>
            <a:off x="713100" y="3130800"/>
            <a:ext cx="7332300" cy="201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i="1">
                <a:solidFill>
                  <a:schemeClr val="lt1"/>
                </a:solidFill>
                <a:latin typeface="Open Sans"/>
                <a:ea typeface="Open Sans"/>
                <a:cs typeface="Open Sans"/>
                <a:sym typeface="Open Sans"/>
              </a:rPr>
              <a:t>If a similarity match is identified in your Similarity Check, make sure that you </a:t>
            </a:r>
            <a:endParaRPr sz="1300" i="1">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en" sz="1300" i="1">
                <a:solidFill>
                  <a:schemeClr val="lt1"/>
                </a:solidFill>
                <a:latin typeface="Open Sans"/>
                <a:ea typeface="Open Sans"/>
                <a:cs typeface="Open Sans"/>
                <a:sym typeface="Open Sans"/>
              </a:rPr>
              <a:t>include both a citation and reference for your use of that source in your writing.</a:t>
            </a:r>
            <a:endParaRPr sz="1300" i="1">
              <a:solidFill>
                <a:schemeClr val="lt1"/>
              </a:solidFill>
              <a:latin typeface="Open Sans"/>
              <a:ea typeface="Open Sans"/>
              <a:cs typeface="Open Sans"/>
              <a:sym typeface="Open Sans"/>
            </a:endParaRPr>
          </a:p>
          <a:p>
            <a:pPr marL="0" lvl="0" indent="0" algn="l" rtl="0">
              <a:lnSpc>
                <a:spcPct val="100000"/>
              </a:lnSpc>
              <a:spcBef>
                <a:spcPts val="0"/>
              </a:spcBef>
              <a:spcAft>
                <a:spcPts val="0"/>
              </a:spcAft>
              <a:buNone/>
            </a:pPr>
            <a:endParaRPr sz="1000">
              <a:solidFill>
                <a:schemeClr val="dk2"/>
              </a:solidFill>
              <a:latin typeface="Open Sans"/>
              <a:ea typeface="Open Sans"/>
              <a:cs typeface="Open Sans"/>
              <a:sym typeface="Open Sans"/>
            </a:endParaRPr>
          </a:p>
          <a:p>
            <a:pPr marL="0" lvl="0" indent="0" algn="l" rtl="0">
              <a:lnSpc>
                <a:spcPct val="150000"/>
              </a:lnSpc>
              <a:spcBef>
                <a:spcPts val="0"/>
              </a:spcBef>
              <a:spcAft>
                <a:spcPts val="0"/>
              </a:spcAft>
              <a:buNone/>
            </a:pPr>
            <a:endParaRPr sz="1000">
              <a:solidFill>
                <a:schemeClr val="dk2"/>
              </a:solidFill>
              <a:latin typeface="Roboto"/>
              <a:ea typeface="Roboto"/>
              <a:cs typeface="Roboto"/>
              <a:sym typeface="Roboto"/>
            </a:endParaRPr>
          </a:p>
          <a:p>
            <a:pPr marL="0" lvl="0" indent="0" algn="l" rtl="0">
              <a:lnSpc>
                <a:spcPct val="150000"/>
              </a:lnSpc>
              <a:spcBef>
                <a:spcPts val="0"/>
              </a:spcBef>
              <a:spcAft>
                <a:spcPts val="0"/>
              </a:spcAft>
              <a:buNone/>
            </a:pPr>
            <a:endParaRPr sz="1000">
              <a:solidFill>
                <a:schemeClr val="dk2"/>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chemeClr val="dk2"/>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chemeClr val="dk2"/>
              </a:solidFill>
              <a:latin typeface="Roboto"/>
              <a:ea typeface="Roboto"/>
              <a:cs typeface="Roboto"/>
              <a:sym typeface="Roboto"/>
            </a:endParaRPr>
          </a:p>
          <a:p>
            <a:pPr marL="0" lvl="0" indent="0" algn="l" rtl="0">
              <a:spcBef>
                <a:spcPts val="0"/>
              </a:spcBef>
              <a:spcAft>
                <a:spcPts val="0"/>
              </a:spcAft>
              <a:buNone/>
            </a:pPr>
            <a:endParaRPr sz="1000">
              <a:solidFill>
                <a:schemeClr val="dk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2118</Words>
  <Application>Microsoft Office PowerPoint</Application>
  <PresentationFormat>On-screen Show (16:9)</PresentationFormat>
  <Paragraphs>96</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Open Sans Light</vt:lpstr>
      <vt:lpstr>Helvetica Neue</vt:lpstr>
      <vt:lpstr>Roboto</vt:lpstr>
      <vt:lpstr>Arial</vt:lpstr>
      <vt:lpstr>Lexend Deca</vt:lpstr>
      <vt:lpstr>Open Sans</vt:lpstr>
      <vt:lpstr>Simple Light</vt:lpstr>
      <vt:lpstr>An introduction for students</vt:lpstr>
      <vt:lpstr>Introducing Turnitin Draft Coach</vt:lpstr>
      <vt:lpstr>Setting Up Turnitin Draft Coach</vt:lpstr>
      <vt:lpstr>Using Turnitin Draft Coach</vt:lpstr>
      <vt:lpstr>Using Turnitin Draft Coach</vt:lpstr>
      <vt:lpstr>Using Turnitin Draft Coach</vt:lpstr>
      <vt:lpstr>Using Turnitin Draft Coach</vt:lpstr>
      <vt:lpstr>How do Similarity Check, Citations Check, and Grammar Guide differ?</vt:lpstr>
      <vt:lpstr>— </vt:lpstr>
      <vt:lpstr>Using the Similarity Check</vt:lpstr>
      <vt:lpstr>Similarity Check Helpful Hints</vt:lpstr>
      <vt:lpstr>Using the Citations Check</vt:lpstr>
      <vt:lpstr>Citations Check Helpful Hints</vt:lpstr>
      <vt:lpstr>Using Grammar Guide</vt:lpstr>
      <vt:lpstr>Grammar Guide Helpful Hints</vt:lpstr>
      <vt:lpstr>Need more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Gravelle, Andrea</dc:creator>
  <cp:lastModifiedBy>Gravelle, Andrea</cp:lastModifiedBy>
  <cp:revision>2</cp:revision>
  <dcterms:modified xsi:type="dcterms:W3CDTF">2023-06-29T14:05:56Z</dcterms:modified>
</cp:coreProperties>
</file>